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diagrams/data1.xml" ContentType="application/vnd.openxmlformats-officedocument.drawingml.diagramData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colors2.xml" ContentType="application/vnd.openxmlformats-officedocument.drawingml.diagramColors+xml"/>
  <Override PartName="/ppt/diagrams/drawing3.xml" ContentType="application/vnd.ms-office.drawingml.diagramDrawing+xml"/>
  <Override PartName="/ppt/diagrams/layout2.xml" ContentType="application/vnd.openxmlformats-officedocument.drawingml.diagramLayout+xml"/>
  <Override PartName="/ppt/diagrams/drawing2.xml" ContentType="application/vnd.ms-office.drawingml.diagramDrawing+xml"/>
  <Override PartName="/ppt/diagrams/layout3.xml" ContentType="application/vnd.openxmlformats-officedocument.drawingml.diagramLayout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4" r:id="rId9"/>
    <p:sldId id="265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181EA15-1349-4A5A-A03D-1D350F3CE58A}" v="1" dt="2022-12-06T21:31:02.30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43" autoAdjust="0"/>
    <p:restoredTop sz="94660"/>
  </p:normalViewPr>
  <p:slideViewPr>
    <p:cSldViewPr snapToGrid="0">
      <p:cViewPr varScale="1">
        <p:scale>
          <a:sx n="77" d="100"/>
          <a:sy n="77" d="100"/>
        </p:scale>
        <p:origin x="76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BE33FDE-7941-4215-B5F0-2D0AE364AB91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CAFD0BF5-E8A0-4D0D-872D-9249FDB409CF}">
      <dgm:prSet phldrT="[Text]"/>
      <dgm:spPr/>
      <dgm:t>
        <a:bodyPr/>
        <a:lstStyle/>
        <a:p>
          <a:r>
            <a:rPr lang="en-US" dirty="0"/>
            <a:t>Advertising</a:t>
          </a:r>
        </a:p>
      </dgm:t>
      <dgm:extLst>
        <a:ext uri="{E40237B7-FDA0-4F09-8148-C483321AD2D9}">
          <dgm14:cNvPr xmlns:dgm14="http://schemas.microsoft.com/office/drawing/2010/diagram" id="0" name="" descr="Advertising&#10; Any paid form of presenting ideas, goods, or services by an identified sponsor.&#10;Public Relations&#10; Creating goodwill between an organization and the “public” or target segments it is trying to reach.&#10;Direct Marketing&#10; Selling products or services directly to consumers rather than going through retailer&#10;Sales promotions&#10; Marketing activities that aim to temporarily boost sales of a product or service by adding to the basic value offered&#10;Personal Selling&#10; Uses people to develop relationships with target audiences for the purpose of selling products and services.&#10;"/>
        </a:ext>
      </dgm:extLst>
    </dgm:pt>
    <dgm:pt modelId="{C7B45567-5230-449D-8D2B-BFFF9334A965}" type="parTrans" cxnId="{764F45ED-1565-44AE-955D-D9E454ED9E01}">
      <dgm:prSet/>
      <dgm:spPr/>
      <dgm:t>
        <a:bodyPr/>
        <a:lstStyle/>
        <a:p>
          <a:endParaRPr lang="en-US"/>
        </a:p>
      </dgm:t>
    </dgm:pt>
    <dgm:pt modelId="{5AD48FD3-2929-4009-A999-B9DD2F1DD90C}" type="sibTrans" cxnId="{764F45ED-1565-44AE-955D-D9E454ED9E01}">
      <dgm:prSet/>
      <dgm:spPr/>
      <dgm:t>
        <a:bodyPr/>
        <a:lstStyle/>
        <a:p>
          <a:endParaRPr lang="en-US"/>
        </a:p>
      </dgm:t>
    </dgm:pt>
    <dgm:pt modelId="{D57F22E5-6F7E-4F72-A972-E90BBBAFC3E0}">
      <dgm:prSet phldrT="[Text]"/>
      <dgm:spPr/>
      <dgm:t>
        <a:bodyPr/>
        <a:lstStyle/>
        <a:p>
          <a:r>
            <a:rPr lang="en-US" dirty="0"/>
            <a:t>Any paid form of presenting ideas, goods, or services by an identified sponsor.</a:t>
          </a:r>
        </a:p>
      </dgm:t>
      <dgm:extLst>
        <a:ext uri="{E40237B7-FDA0-4F09-8148-C483321AD2D9}">
          <dgm14:cNvPr xmlns:dgm14="http://schemas.microsoft.com/office/drawing/2010/diagram" id="0" name="" descr="Advertising&#10; Any paid form of presenting ideas, goods, or services by an identified sponsor.&#10;Public Relations&#10; Creating goodwill between an organization and the “public” or target segments it is trying to reach.&#10;Direct Marketing&#10; Selling products or services directly to consumers rather than going through retailer&#10;Sales promotions&#10; Marketing activities that aim to temporarily boost sales of a product or service by adding to the basic value offered&#10;Personal Selling&#10; Uses people to develop relationships with target audiences for the purpose of selling products and services.&#10;"/>
        </a:ext>
      </dgm:extLst>
    </dgm:pt>
    <dgm:pt modelId="{1BC37C5E-27C4-4E12-941A-F8051872E1D7}" type="parTrans" cxnId="{CA6CB6F7-E17E-4C56-AA2D-45163FACD524}">
      <dgm:prSet/>
      <dgm:spPr/>
      <dgm:t>
        <a:bodyPr/>
        <a:lstStyle/>
        <a:p>
          <a:endParaRPr lang="en-US"/>
        </a:p>
      </dgm:t>
    </dgm:pt>
    <dgm:pt modelId="{5BAE3275-3590-4ACE-8D40-F04594C8904C}" type="sibTrans" cxnId="{CA6CB6F7-E17E-4C56-AA2D-45163FACD524}">
      <dgm:prSet/>
      <dgm:spPr/>
      <dgm:t>
        <a:bodyPr/>
        <a:lstStyle/>
        <a:p>
          <a:endParaRPr lang="en-US"/>
        </a:p>
      </dgm:t>
    </dgm:pt>
    <dgm:pt modelId="{BE0294E9-B899-4380-A9DE-9B4DE6A9AB5C}">
      <dgm:prSet phldrT="[Text]"/>
      <dgm:spPr/>
      <dgm:t>
        <a:bodyPr/>
        <a:lstStyle/>
        <a:p>
          <a:r>
            <a:rPr lang="en-US" dirty="0"/>
            <a:t>Public Relations</a:t>
          </a:r>
        </a:p>
      </dgm:t>
      <dgm:extLst>
        <a:ext uri="{E40237B7-FDA0-4F09-8148-C483321AD2D9}">
          <dgm14:cNvPr xmlns:dgm14="http://schemas.microsoft.com/office/drawing/2010/diagram" id="0" name="" descr="Advertising&#10; Any paid form of presenting ideas, goods, or services by an identified sponsor.&#10;Public Relations&#10; Creating goodwill between an organization and the “public” or target segments it is trying to reach.&#10;Direct Marketing&#10; Selling products or services directly to consumers rather than going through retailer&#10;Sales promotions&#10; Marketing activities that aim to temporarily boost sales of a product or service by adding to the basic value offered&#10;Personal Selling&#10; Uses people to develop relationships with target audiences for the purpose of selling products and services.&#10;"/>
        </a:ext>
      </dgm:extLst>
    </dgm:pt>
    <dgm:pt modelId="{76FAC83F-E5C8-4C8C-8A26-AC54D19F98D7}" type="parTrans" cxnId="{1D756923-DED3-4CF4-BBE5-03214E5754D7}">
      <dgm:prSet/>
      <dgm:spPr/>
      <dgm:t>
        <a:bodyPr/>
        <a:lstStyle/>
        <a:p>
          <a:endParaRPr lang="en-US"/>
        </a:p>
      </dgm:t>
    </dgm:pt>
    <dgm:pt modelId="{2A3E45AB-FA9B-4261-9D1D-FBC9345C5E77}" type="sibTrans" cxnId="{1D756923-DED3-4CF4-BBE5-03214E5754D7}">
      <dgm:prSet/>
      <dgm:spPr/>
      <dgm:t>
        <a:bodyPr/>
        <a:lstStyle/>
        <a:p>
          <a:endParaRPr lang="en-US"/>
        </a:p>
      </dgm:t>
    </dgm:pt>
    <dgm:pt modelId="{6FF6938F-96EC-4A1F-A663-31AE41554DCD}">
      <dgm:prSet phldrT="[Text]"/>
      <dgm:spPr/>
      <dgm:t>
        <a:bodyPr/>
        <a:lstStyle/>
        <a:p>
          <a:r>
            <a:rPr lang="en-US" dirty="0"/>
            <a:t>Creating goodwill between an organization and the “public” or target segments it is trying to reach.</a:t>
          </a:r>
        </a:p>
      </dgm:t>
      <dgm:extLst>
        <a:ext uri="{E40237B7-FDA0-4F09-8148-C483321AD2D9}">
          <dgm14:cNvPr xmlns:dgm14="http://schemas.microsoft.com/office/drawing/2010/diagram" id="0" name="" descr="Advertising&#10; Any paid form of presenting ideas, goods, or services by an identified sponsor.&#10;Public Relations&#10; Creating goodwill between an organization and the “public” or target segments it is trying to reach.&#10;Direct Marketing&#10; Selling products or services directly to consumers rather than going through retailer&#10;Sales promotions&#10; Marketing activities that aim to temporarily boost sales of a product or service by adding to the basic value offered&#10;Personal Selling&#10; Uses people to develop relationships with target audiences for the purpose of selling products and services.&#10;"/>
        </a:ext>
      </dgm:extLst>
    </dgm:pt>
    <dgm:pt modelId="{718E6EB8-31F0-4E85-83BA-F79C1FEBF44D}" type="parTrans" cxnId="{E641302D-1E01-462D-B393-60FCB944A3D8}">
      <dgm:prSet/>
      <dgm:spPr/>
      <dgm:t>
        <a:bodyPr/>
        <a:lstStyle/>
        <a:p>
          <a:endParaRPr lang="en-US"/>
        </a:p>
      </dgm:t>
    </dgm:pt>
    <dgm:pt modelId="{8BD2F71F-6D7A-43F3-A267-611BDAF7EF04}" type="sibTrans" cxnId="{E641302D-1E01-462D-B393-60FCB944A3D8}">
      <dgm:prSet/>
      <dgm:spPr/>
      <dgm:t>
        <a:bodyPr/>
        <a:lstStyle/>
        <a:p>
          <a:endParaRPr lang="en-US"/>
        </a:p>
      </dgm:t>
    </dgm:pt>
    <dgm:pt modelId="{F73E5431-396A-4BC6-8DC9-9435F5ECDE4E}">
      <dgm:prSet phldrT="[Text]"/>
      <dgm:spPr/>
      <dgm:t>
        <a:bodyPr/>
        <a:lstStyle/>
        <a:p>
          <a:r>
            <a:rPr lang="en-US" dirty="0"/>
            <a:t>Direct Marketing</a:t>
          </a:r>
        </a:p>
      </dgm:t>
      <dgm:extLst>
        <a:ext uri="{E40237B7-FDA0-4F09-8148-C483321AD2D9}">
          <dgm14:cNvPr xmlns:dgm14="http://schemas.microsoft.com/office/drawing/2010/diagram" id="0" name="" descr="Advertising&#10; Any paid form of presenting ideas, goods, or services by an identified sponsor.&#10;Public Relations&#10; Creating goodwill between an organization and the “public” or target segments it is trying to reach.&#10;Direct Marketing&#10; Selling products or services directly to consumers rather than going through retailer&#10;Sales promotions&#10; Marketing activities that aim to temporarily boost sales of a product or service by adding to the basic value offered&#10;Personal Selling&#10; Uses people to develop relationships with target audiences for the purpose of selling products and services.&#10;"/>
        </a:ext>
      </dgm:extLst>
    </dgm:pt>
    <dgm:pt modelId="{1103E4BD-F73F-4399-85EB-D54305FDF1E0}" type="parTrans" cxnId="{B30E1678-7C9D-4D57-B3E7-BB352FFCE54B}">
      <dgm:prSet/>
      <dgm:spPr/>
      <dgm:t>
        <a:bodyPr/>
        <a:lstStyle/>
        <a:p>
          <a:endParaRPr lang="en-US"/>
        </a:p>
      </dgm:t>
    </dgm:pt>
    <dgm:pt modelId="{9644615D-24F1-47A7-B2DB-D9B848DBD453}" type="sibTrans" cxnId="{B30E1678-7C9D-4D57-B3E7-BB352FFCE54B}">
      <dgm:prSet/>
      <dgm:spPr/>
      <dgm:t>
        <a:bodyPr/>
        <a:lstStyle/>
        <a:p>
          <a:endParaRPr lang="en-US"/>
        </a:p>
      </dgm:t>
    </dgm:pt>
    <dgm:pt modelId="{8013F845-E636-4BD4-B41E-F2738BB0F87B}">
      <dgm:prSet phldrT="[Text]"/>
      <dgm:spPr/>
      <dgm:t>
        <a:bodyPr/>
        <a:lstStyle/>
        <a:p>
          <a:r>
            <a:rPr lang="en-US" dirty="0"/>
            <a:t>Personal Selling</a:t>
          </a:r>
        </a:p>
      </dgm:t>
      <dgm:extLst>
        <a:ext uri="{E40237B7-FDA0-4F09-8148-C483321AD2D9}">
          <dgm14:cNvPr xmlns:dgm14="http://schemas.microsoft.com/office/drawing/2010/diagram" id="0" name="" descr="Advertising&#10; Any paid form of presenting ideas, goods, or services by an identified sponsor.&#10;Public Relations&#10; Creating goodwill between an organization and the “public” or target segments it is trying to reach.&#10;Direct Marketing&#10; Selling products or services directly to consumers rather than going through retailer&#10;Sales promotions&#10; Marketing activities that aim to temporarily boost sales of a product or service by adding to the basic value offered&#10;Personal Selling&#10; Uses people to develop relationships with target audiences for the purpose of selling products and services.&#10;"/>
        </a:ext>
      </dgm:extLst>
    </dgm:pt>
    <dgm:pt modelId="{A8962E61-48C4-4902-94A5-1365B096B986}" type="parTrans" cxnId="{8201DC43-1DB9-4159-B8C2-30004859F5F3}">
      <dgm:prSet/>
      <dgm:spPr/>
      <dgm:t>
        <a:bodyPr/>
        <a:lstStyle/>
        <a:p>
          <a:endParaRPr lang="en-US"/>
        </a:p>
      </dgm:t>
    </dgm:pt>
    <dgm:pt modelId="{82784BDD-3709-4C12-94C2-98562B352DE1}" type="sibTrans" cxnId="{8201DC43-1DB9-4159-B8C2-30004859F5F3}">
      <dgm:prSet/>
      <dgm:spPr/>
      <dgm:t>
        <a:bodyPr/>
        <a:lstStyle/>
        <a:p>
          <a:endParaRPr lang="en-US"/>
        </a:p>
      </dgm:t>
    </dgm:pt>
    <dgm:pt modelId="{963C55F1-B193-4069-AD2A-D468E2F61089}">
      <dgm:prSet phldrT="[Text]"/>
      <dgm:spPr/>
      <dgm:t>
        <a:bodyPr/>
        <a:lstStyle/>
        <a:p>
          <a:r>
            <a:rPr lang="en-US" dirty="0"/>
            <a:t>Uses people to develop relationships with target audiences for the purpose of selling products and services.</a:t>
          </a:r>
        </a:p>
      </dgm:t>
      <dgm:extLst>
        <a:ext uri="{E40237B7-FDA0-4F09-8148-C483321AD2D9}">
          <dgm14:cNvPr xmlns:dgm14="http://schemas.microsoft.com/office/drawing/2010/diagram" id="0" name="" descr="Advertising&#10; Any paid form of presenting ideas, goods, or services by an identified sponsor.&#10;Public Relations&#10; Creating goodwill between an organization and the “public” or target segments it is trying to reach.&#10;Direct Marketing&#10; Selling products or services directly to consumers rather than going through retailer&#10;Sales promotions&#10; Marketing activities that aim to temporarily boost sales of a product or service by adding to the basic value offered&#10;Personal Selling&#10; Uses people to develop relationships with target audiences for the purpose of selling products and services.&#10;"/>
        </a:ext>
      </dgm:extLst>
    </dgm:pt>
    <dgm:pt modelId="{D621404B-536A-46A5-BBA6-0953F03C4E3C}" type="parTrans" cxnId="{77A1D539-9008-4924-863B-813D7F4D1BE0}">
      <dgm:prSet/>
      <dgm:spPr/>
      <dgm:t>
        <a:bodyPr/>
        <a:lstStyle/>
        <a:p>
          <a:endParaRPr lang="en-US"/>
        </a:p>
      </dgm:t>
    </dgm:pt>
    <dgm:pt modelId="{05606732-CDDF-4893-BF31-C8999456CA10}" type="sibTrans" cxnId="{77A1D539-9008-4924-863B-813D7F4D1BE0}">
      <dgm:prSet/>
      <dgm:spPr/>
      <dgm:t>
        <a:bodyPr/>
        <a:lstStyle/>
        <a:p>
          <a:endParaRPr lang="en-US"/>
        </a:p>
      </dgm:t>
    </dgm:pt>
    <dgm:pt modelId="{72FB7CFA-D17D-4916-8FC7-41583881AA91}">
      <dgm:prSet phldrT="[Text]"/>
      <dgm:spPr/>
      <dgm:t>
        <a:bodyPr/>
        <a:lstStyle/>
        <a:p>
          <a:r>
            <a:rPr lang="en-US" dirty="0"/>
            <a:t>Sales promotions</a:t>
          </a:r>
        </a:p>
      </dgm:t>
      <dgm:extLst>
        <a:ext uri="{E40237B7-FDA0-4F09-8148-C483321AD2D9}">
          <dgm14:cNvPr xmlns:dgm14="http://schemas.microsoft.com/office/drawing/2010/diagram" id="0" name="" descr="Advertising&#10; Any paid form of presenting ideas, goods, or services by an identified sponsor.&#10;Public Relations&#10; Creating goodwill between an organization and the “public” or target segments it is trying to reach.&#10;Direct Marketing&#10; Selling products or services directly to consumers rather than going through retailer&#10;Sales promotions&#10; Marketing activities that aim to temporarily boost sales of a product or service by adding to the basic value offered&#10;Personal Selling&#10; Uses people to develop relationships with target audiences for the purpose of selling products and services.&#10;"/>
        </a:ext>
      </dgm:extLst>
    </dgm:pt>
    <dgm:pt modelId="{FEF50230-4A5B-4399-BFBD-C6BDE5FB9195}" type="parTrans" cxnId="{284C9C45-CA7F-40D3-8743-5C46503C8678}">
      <dgm:prSet/>
      <dgm:spPr/>
      <dgm:t>
        <a:bodyPr/>
        <a:lstStyle/>
        <a:p>
          <a:endParaRPr lang="en-US"/>
        </a:p>
      </dgm:t>
    </dgm:pt>
    <dgm:pt modelId="{37003D23-B89B-4D74-A1A6-1798E831A7D1}" type="sibTrans" cxnId="{284C9C45-CA7F-40D3-8743-5C46503C8678}">
      <dgm:prSet/>
      <dgm:spPr/>
      <dgm:t>
        <a:bodyPr/>
        <a:lstStyle/>
        <a:p>
          <a:endParaRPr lang="en-US"/>
        </a:p>
      </dgm:t>
    </dgm:pt>
    <dgm:pt modelId="{F04EAF45-82DF-4A96-BF41-1E90E0A71039}">
      <dgm:prSet phldrT="[Text]"/>
      <dgm:spPr/>
      <dgm:t>
        <a:bodyPr/>
        <a:lstStyle/>
        <a:p>
          <a:r>
            <a:rPr lang="en-US" dirty="0"/>
            <a:t>Marketing activities that aim to temporarily boost sales of a product or service by adding to the basic value offered</a:t>
          </a:r>
        </a:p>
      </dgm:t>
      <dgm:extLst>
        <a:ext uri="{E40237B7-FDA0-4F09-8148-C483321AD2D9}">
          <dgm14:cNvPr xmlns:dgm14="http://schemas.microsoft.com/office/drawing/2010/diagram" id="0" name="" descr="Advertising&#10; Any paid form of presenting ideas, goods, or services by an identified sponsor.&#10;Public Relations&#10; Creating goodwill between an organization and the “public” or target segments it is trying to reach.&#10;Direct Marketing&#10; Selling products or services directly to consumers rather than going through retailer&#10;Sales promotions&#10; Marketing activities that aim to temporarily boost sales of a product or service by adding to the basic value offered&#10;Personal Selling&#10; Uses people to develop relationships with target audiences for the purpose of selling products and services.&#10;"/>
        </a:ext>
      </dgm:extLst>
    </dgm:pt>
    <dgm:pt modelId="{49853D63-5E6C-40A8-9F58-712B7ED7BC82}" type="parTrans" cxnId="{B08403B2-0B34-4DB0-9CCA-759BE1A631C8}">
      <dgm:prSet/>
      <dgm:spPr/>
      <dgm:t>
        <a:bodyPr/>
        <a:lstStyle/>
        <a:p>
          <a:endParaRPr lang="en-US"/>
        </a:p>
      </dgm:t>
    </dgm:pt>
    <dgm:pt modelId="{87D78B8D-F429-4E3B-B75E-2D9BC843B4CB}" type="sibTrans" cxnId="{B08403B2-0B34-4DB0-9CCA-759BE1A631C8}">
      <dgm:prSet/>
      <dgm:spPr/>
      <dgm:t>
        <a:bodyPr/>
        <a:lstStyle/>
        <a:p>
          <a:endParaRPr lang="en-US"/>
        </a:p>
      </dgm:t>
    </dgm:pt>
    <dgm:pt modelId="{B9774DE2-0189-4E06-BE95-6677EE76EA6D}">
      <dgm:prSet phldrT="[Text]"/>
      <dgm:spPr/>
      <dgm:t>
        <a:bodyPr/>
        <a:lstStyle/>
        <a:p>
          <a:r>
            <a:rPr lang="en-US" dirty="0"/>
            <a:t>Selling products or services directly to consumers rather than going through retailer</a:t>
          </a:r>
        </a:p>
      </dgm:t>
      <dgm:extLst>
        <a:ext uri="{E40237B7-FDA0-4F09-8148-C483321AD2D9}">
          <dgm14:cNvPr xmlns:dgm14="http://schemas.microsoft.com/office/drawing/2010/diagram" id="0" name="" descr="Advertising&#10; Any paid form of presenting ideas, goods, or services by an identified sponsor.&#10;Public Relations&#10; Creating goodwill between an organization and the “public” or target segments it is trying to reach.&#10;Direct Marketing&#10; Selling products or services directly to consumers rather than going through retailer&#10;Sales promotions&#10; Marketing activities that aim to temporarily boost sales of a product or service by adding to the basic value offered&#10;Personal Selling&#10; Uses people to develop relationships with target audiences for the purpose of selling products and services.&#10;"/>
        </a:ext>
      </dgm:extLst>
    </dgm:pt>
    <dgm:pt modelId="{957A9395-FC14-44BC-9D46-D16584ED82A3}" type="parTrans" cxnId="{3949DC02-5598-4641-B5D2-BB1D16A60D9F}">
      <dgm:prSet/>
      <dgm:spPr/>
      <dgm:t>
        <a:bodyPr/>
        <a:lstStyle/>
        <a:p>
          <a:endParaRPr lang="en-US"/>
        </a:p>
      </dgm:t>
    </dgm:pt>
    <dgm:pt modelId="{09FEC365-5DC1-4A44-B9DD-E8FFA73DF61C}" type="sibTrans" cxnId="{3949DC02-5598-4641-B5D2-BB1D16A60D9F}">
      <dgm:prSet/>
      <dgm:spPr/>
      <dgm:t>
        <a:bodyPr/>
        <a:lstStyle/>
        <a:p>
          <a:endParaRPr lang="en-US"/>
        </a:p>
      </dgm:t>
    </dgm:pt>
    <dgm:pt modelId="{697B4B1B-4709-4FE0-B105-A0F1574ED1F8}" type="pres">
      <dgm:prSet presAssocID="{5BE33FDE-7941-4215-B5F0-2D0AE364AB91}" presName="linear" presStyleCnt="0">
        <dgm:presLayoutVars>
          <dgm:animLvl val="lvl"/>
          <dgm:resizeHandles val="exact"/>
        </dgm:presLayoutVars>
      </dgm:prSet>
      <dgm:spPr/>
    </dgm:pt>
    <dgm:pt modelId="{CE4C2C4F-7B09-4D6D-8692-DDEEA22A78E0}" type="pres">
      <dgm:prSet presAssocID="{CAFD0BF5-E8A0-4D0D-872D-9249FDB409CF}" presName="parentText" presStyleLbl="node1" presStyleIdx="0" presStyleCnt="5">
        <dgm:presLayoutVars>
          <dgm:chMax val="0"/>
          <dgm:bulletEnabled val="1"/>
        </dgm:presLayoutVars>
      </dgm:prSet>
      <dgm:spPr/>
    </dgm:pt>
    <dgm:pt modelId="{1585F89C-9570-44B2-9A07-EB3B8F997890}" type="pres">
      <dgm:prSet presAssocID="{CAFD0BF5-E8A0-4D0D-872D-9249FDB409CF}" presName="childText" presStyleLbl="revTx" presStyleIdx="0" presStyleCnt="5">
        <dgm:presLayoutVars>
          <dgm:bulletEnabled val="1"/>
        </dgm:presLayoutVars>
      </dgm:prSet>
      <dgm:spPr/>
    </dgm:pt>
    <dgm:pt modelId="{FF80A305-35F1-40F2-A992-3A3A414B7D87}" type="pres">
      <dgm:prSet presAssocID="{BE0294E9-B899-4380-A9DE-9B4DE6A9AB5C}" presName="parentText" presStyleLbl="node1" presStyleIdx="1" presStyleCnt="5">
        <dgm:presLayoutVars>
          <dgm:chMax val="0"/>
          <dgm:bulletEnabled val="1"/>
        </dgm:presLayoutVars>
      </dgm:prSet>
      <dgm:spPr/>
    </dgm:pt>
    <dgm:pt modelId="{2326C840-C936-48A3-82E3-1A15D722BA4E}" type="pres">
      <dgm:prSet presAssocID="{BE0294E9-B899-4380-A9DE-9B4DE6A9AB5C}" presName="childText" presStyleLbl="revTx" presStyleIdx="1" presStyleCnt="5">
        <dgm:presLayoutVars>
          <dgm:bulletEnabled val="1"/>
        </dgm:presLayoutVars>
      </dgm:prSet>
      <dgm:spPr/>
    </dgm:pt>
    <dgm:pt modelId="{709F08E5-7172-4DA7-8E14-A881209CFF0D}" type="pres">
      <dgm:prSet presAssocID="{F73E5431-396A-4BC6-8DC9-9435F5ECDE4E}" presName="parentText" presStyleLbl="node1" presStyleIdx="2" presStyleCnt="5">
        <dgm:presLayoutVars>
          <dgm:chMax val="0"/>
          <dgm:bulletEnabled val="1"/>
        </dgm:presLayoutVars>
      </dgm:prSet>
      <dgm:spPr/>
    </dgm:pt>
    <dgm:pt modelId="{F8DED24F-C6B9-4B30-8EA5-61B0A0A4F038}" type="pres">
      <dgm:prSet presAssocID="{F73E5431-396A-4BC6-8DC9-9435F5ECDE4E}" presName="childText" presStyleLbl="revTx" presStyleIdx="2" presStyleCnt="5">
        <dgm:presLayoutVars>
          <dgm:bulletEnabled val="1"/>
        </dgm:presLayoutVars>
      </dgm:prSet>
      <dgm:spPr/>
    </dgm:pt>
    <dgm:pt modelId="{D84C5F74-834F-4D59-8EB9-3B9CFB880C4D}" type="pres">
      <dgm:prSet presAssocID="{72FB7CFA-D17D-4916-8FC7-41583881AA91}" presName="parentText" presStyleLbl="node1" presStyleIdx="3" presStyleCnt="5">
        <dgm:presLayoutVars>
          <dgm:chMax val="0"/>
          <dgm:bulletEnabled val="1"/>
        </dgm:presLayoutVars>
      </dgm:prSet>
      <dgm:spPr/>
    </dgm:pt>
    <dgm:pt modelId="{8FAFE067-DC85-4BFA-96F1-C853D5436067}" type="pres">
      <dgm:prSet presAssocID="{72FB7CFA-D17D-4916-8FC7-41583881AA91}" presName="childText" presStyleLbl="revTx" presStyleIdx="3" presStyleCnt="5">
        <dgm:presLayoutVars>
          <dgm:bulletEnabled val="1"/>
        </dgm:presLayoutVars>
      </dgm:prSet>
      <dgm:spPr/>
    </dgm:pt>
    <dgm:pt modelId="{78236F99-510E-4279-8109-4824A3CBC653}" type="pres">
      <dgm:prSet presAssocID="{8013F845-E636-4BD4-B41E-F2738BB0F87B}" presName="parentText" presStyleLbl="node1" presStyleIdx="4" presStyleCnt="5">
        <dgm:presLayoutVars>
          <dgm:chMax val="0"/>
          <dgm:bulletEnabled val="1"/>
        </dgm:presLayoutVars>
      </dgm:prSet>
      <dgm:spPr/>
    </dgm:pt>
    <dgm:pt modelId="{F7B64259-173A-4FD5-A13D-D7C737DA6647}" type="pres">
      <dgm:prSet presAssocID="{8013F845-E636-4BD4-B41E-F2738BB0F87B}" presName="childText" presStyleLbl="revTx" presStyleIdx="4" presStyleCnt="5">
        <dgm:presLayoutVars>
          <dgm:bulletEnabled val="1"/>
        </dgm:presLayoutVars>
      </dgm:prSet>
      <dgm:spPr/>
    </dgm:pt>
  </dgm:ptLst>
  <dgm:cxnLst>
    <dgm:cxn modelId="{3949DC02-5598-4641-B5D2-BB1D16A60D9F}" srcId="{F73E5431-396A-4BC6-8DC9-9435F5ECDE4E}" destId="{B9774DE2-0189-4E06-BE95-6677EE76EA6D}" srcOrd="0" destOrd="0" parTransId="{957A9395-FC14-44BC-9D46-D16584ED82A3}" sibTransId="{09FEC365-5DC1-4A44-B9DD-E8FFA73DF61C}"/>
    <dgm:cxn modelId="{AF2D341C-9CD9-4CAB-B661-8EB19E866962}" type="presOf" srcId="{72FB7CFA-D17D-4916-8FC7-41583881AA91}" destId="{D84C5F74-834F-4D59-8EB9-3B9CFB880C4D}" srcOrd="0" destOrd="0" presId="urn:microsoft.com/office/officeart/2005/8/layout/vList2"/>
    <dgm:cxn modelId="{1D756923-DED3-4CF4-BBE5-03214E5754D7}" srcId="{5BE33FDE-7941-4215-B5F0-2D0AE364AB91}" destId="{BE0294E9-B899-4380-A9DE-9B4DE6A9AB5C}" srcOrd="1" destOrd="0" parTransId="{76FAC83F-E5C8-4C8C-8A26-AC54D19F98D7}" sibTransId="{2A3E45AB-FA9B-4261-9D1D-FBC9345C5E77}"/>
    <dgm:cxn modelId="{9D8CCB24-E1C0-4E8E-9891-306F0315D0B0}" type="presOf" srcId="{5BE33FDE-7941-4215-B5F0-2D0AE364AB91}" destId="{697B4B1B-4709-4FE0-B105-A0F1574ED1F8}" srcOrd="0" destOrd="0" presId="urn:microsoft.com/office/officeart/2005/8/layout/vList2"/>
    <dgm:cxn modelId="{E641302D-1E01-462D-B393-60FCB944A3D8}" srcId="{BE0294E9-B899-4380-A9DE-9B4DE6A9AB5C}" destId="{6FF6938F-96EC-4A1F-A663-31AE41554DCD}" srcOrd="0" destOrd="0" parTransId="{718E6EB8-31F0-4E85-83BA-F79C1FEBF44D}" sibTransId="{8BD2F71F-6D7A-43F3-A267-611BDAF7EF04}"/>
    <dgm:cxn modelId="{77A1D539-9008-4924-863B-813D7F4D1BE0}" srcId="{8013F845-E636-4BD4-B41E-F2738BB0F87B}" destId="{963C55F1-B193-4069-AD2A-D468E2F61089}" srcOrd="0" destOrd="0" parTransId="{D621404B-536A-46A5-BBA6-0953F03C4E3C}" sibTransId="{05606732-CDDF-4893-BF31-C8999456CA10}"/>
    <dgm:cxn modelId="{8201DC43-1DB9-4159-B8C2-30004859F5F3}" srcId="{5BE33FDE-7941-4215-B5F0-2D0AE364AB91}" destId="{8013F845-E636-4BD4-B41E-F2738BB0F87B}" srcOrd="4" destOrd="0" parTransId="{A8962E61-48C4-4902-94A5-1365B096B986}" sibTransId="{82784BDD-3709-4C12-94C2-98562B352DE1}"/>
    <dgm:cxn modelId="{284C9C45-CA7F-40D3-8743-5C46503C8678}" srcId="{5BE33FDE-7941-4215-B5F0-2D0AE364AB91}" destId="{72FB7CFA-D17D-4916-8FC7-41583881AA91}" srcOrd="3" destOrd="0" parTransId="{FEF50230-4A5B-4399-BFBD-C6BDE5FB9195}" sibTransId="{37003D23-B89B-4D74-A1A6-1798E831A7D1}"/>
    <dgm:cxn modelId="{C89E7868-6E27-4F1D-85DE-4D0C1138123A}" type="presOf" srcId="{F73E5431-396A-4BC6-8DC9-9435F5ECDE4E}" destId="{709F08E5-7172-4DA7-8E14-A881209CFF0D}" srcOrd="0" destOrd="0" presId="urn:microsoft.com/office/officeart/2005/8/layout/vList2"/>
    <dgm:cxn modelId="{140B1A6D-5C54-484F-8384-C6BEBD6BE0F4}" type="presOf" srcId="{F04EAF45-82DF-4A96-BF41-1E90E0A71039}" destId="{8FAFE067-DC85-4BFA-96F1-C853D5436067}" srcOrd="0" destOrd="0" presId="urn:microsoft.com/office/officeart/2005/8/layout/vList2"/>
    <dgm:cxn modelId="{AB457850-B70B-4F64-8F34-D9E585844BCB}" type="presOf" srcId="{B9774DE2-0189-4E06-BE95-6677EE76EA6D}" destId="{F8DED24F-C6B9-4B30-8EA5-61B0A0A4F038}" srcOrd="0" destOrd="0" presId="urn:microsoft.com/office/officeart/2005/8/layout/vList2"/>
    <dgm:cxn modelId="{65EE8757-5880-4B54-89FC-695845A1AE61}" type="presOf" srcId="{963C55F1-B193-4069-AD2A-D468E2F61089}" destId="{F7B64259-173A-4FD5-A13D-D7C737DA6647}" srcOrd="0" destOrd="0" presId="urn:microsoft.com/office/officeart/2005/8/layout/vList2"/>
    <dgm:cxn modelId="{B30E1678-7C9D-4D57-B3E7-BB352FFCE54B}" srcId="{5BE33FDE-7941-4215-B5F0-2D0AE364AB91}" destId="{F73E5431-396A-4BC6-8DC9-9435F5ECDE4E}" srcOrd="2" destOrd="0" parTransId="{1103E4BD-F73F-4399-85EB-D54305FDF1E0}" sibTransId="{9644615D-24F1-47A7-B2DB-D9B848DBD453}"/>
    <dgm:cxn modelId="{6E9D6995-6841-4E75-8AC4-1684099EC0D2}" type="presOf" srcId="{BE0294E9-B899-4380-A9DE-9B4DE6A9AB5C}" destId="{FF80A305-35F1-40F2-A992-3A3A414B7D87}" srcOrd="0" destOrd="0" presId="urn:microsoft.com/office/officeart/2005/8/layout/vList2"/>
    <dgm:cxn modelId="{6B64B697-81D8-4050-BD88-79371D60672F}" type="presOf" srcId="{8013F845-E636-4BD4-B41E-F2738BB0F87B}" destId="{78236F99-510E-4279-8109-4824A3CBC653}" srcOrd="0" destOrd="0" presId="urn:microsoft.com/office/officeart/2005/8/layout/vList2"/>
    <dgm:cxn modelId="{E40C77AE-444A-4A20-9A7D-3DFE0B8F6A94}" type="presOf" srcId="{CAFD0BF5-E8A0-4D0D-872D-9249FDB409CF}" destId="{CE4C2C4F-7B09-4D6D-8692-DDEEA22A78E0}" srcOrd="0" destOrd="0" presId="urn:microsoft.com/office/officeart/2005/8/layout/vList2"/>
    <dgm:cxn modelId="{B08403B2-0B34-4DB0-9CCA-759BE1A631C8}" srcId="{72FB7CFA-D17D-4916-8FC7-41583881AA91}" destId="{F04EAF45-82DF-4A96-BF41-1E90E0A71039}" srcOrd="0" destOrd="0" parTransId="{49853D63-5E6C-40A8-9F58-712B7ED7BC82}" sibTransId="{87D78B8D-F429-4E3B-B75E-2D9BC843B4CB}"/>
    <dgm:cxn modelId="{B71C86D3-64C8-46F2-B7BC-D1C75E25833D}" type="presOf" srcId="{D57F22E5-6F7E-4F72-A972-E90BBBAFC3E0}" destId="{1585F89C-9570-44B2-9A07-EB3B8F997890}" srcOrd="0" destOrd="0" presId="urn:microsoft.com/office/officeart/2005/8/layout/vList2"/>
    <dgm:cxn modelId="{8E8E35DD-7DF6-4F82-A96B-C808C70F1CBC}" type="presOf" srcId="{6FF6938F-96EC-4A1F-A663-31AE41554DCD}" destId="{2326C840-C936-48A3-82E3-1A15D722BA4E}" srcOrd="0" destOrd="0" presId="urn:microsoft.com/office/officeart/2005/8/layout/vList2"/>
    <dgm:cxn modelId="{764F45ED-1565-44AE-955D-D9E454ED9E01}" srcId="{5BE33FDE-7941-4215-B5F0-2D0AE364AB91}" destId="{CAFD0BF5-E8A0-4D0D-872D-9249FDB409CF}" srcOrd="0" destOrd="0" parTransId="{C7B45567-5230-449D-8D2B-BFFF9334A965}" sibTransId="{5AD48FD3-2929-4009-A999-B9DD2F1DD90C}"/>
    <dgm:cxn modelId="{CA6CB6F7-E17E-4C56-AA2D-45163FACD524}" srcId="{CAFD0BF5-E8A0-4D0D-872D-9249FDB409CF}" destId="{D57F22E5-6F7E-4F72-A972-E90BBBAFC3E0}" srcOrd="0" destOrd="0" parTransId="{1BC37C5E-27C4-4E12-941A-F8051872E1D7}" sibTransId="{5BAE3275-3590-4ACE-8D40-F04594C8904C}"/>
    <dgm:cxn modelId="{59CC7697-E22B-49AB-8825-0C8595924EF5}" type="presParOf" srcId="{697B4B1B-4709-4FE0-B105-A0F1574ED1F8}" destId="{CE4C2C4F-7B09-4D6D-8692-DDEEA22A78E0}" srcOrd="0" destOrd="0" presId="urn:microsoft.com/office/officeart/2005/8/layout/vList2"/>
    <dgm:cxn modelId="{97C282DC-28D0-4A01-9771-1C78D84F2D0A}" type="presParOf" srcId="{697B4B1B-4709-4FE0-B105-A0F1574ED1F8}" destId="{1585F89C-9570-44B2-9A07-EB3B8F997890}" srcOrd="1" destOrd="0" presId="urn:microsoft.com/office/officeart/2005/8/layout/vList2"/>
    <dgm:cxn modelId="{1F275C84-85B6-4764-ACBB-3FED3CC54C11}" type="presParOf" srcId="{697B4B1B-4709-4FE0-B105-A0F1574ED1F8}" destId="{FF80A305-35F1-40F2-A992-3A3A414B7D87}" srcOrd="2" destOrd="0" presId="urn:microsoft.com/office/officeart/2005/8/layout/vList2"/>
    <dgm:cxn modelId="{D622FCF4-D833-41CA-9737-9CA978FA0987}" type="presParOf" srcId="{697B4B1B-4709-4FE0-B105-A0F1574ED1F8}" destId="{2326C840-C936-48A3-82E3-1A15D722BA4E}" srcOrd="3" destOrd="0" presId="urn:microsoft.com/office/officeart/2005/8/layout/vList2"/>
    <dgm:cxn modelId="{A260EFCC-C051-420C-A92F-C2F600BCFDC9}" type="presParOf" srcId="{697B4B1B-4709-4FE0-B105-A0F1574ED1F8}" destId="{709F08E5-7172-4DA7-8E14-A881209CFF0D}" srcOrd="4" destOrd="0" presId="urn:microsoft.com/office/officeart/2005/8/layout/vList2"/>
    <dgm:cxn modelId="{B29473E8-8412-4BAC-8A05-3CA457B6720D}" type="presParOf" srcId="{697B4B1B-4709-4FE0-B105-A0F1574ED1F8}" destId="{F8DED24F-C6B9-4B30-8EA5-61B0A0A4F038}" srcOrd="5" destOrd="0" presId="urn:microsoft.com/office/officeart/2005/8/layout/vList2"/>
    <dgm:cxn modelId="{B5792A21-9626-4934-977A-FFA17ADB9202}" type="presParOf" srcId="{697B4B1B-4709-4FE0-B105-A0F1574ED1F8}" destId="{D84C5F74-834F-4D59-8EB9-3B9CFB880C4D}" srcOrd="6" destOrd="0" presId="urn:microsoft.com/office/officeart/2005/8/layout/vList2"/>
    <dgm:cxn modelId="{AE16DEEB-C253-4F9F-BF8A-F3AB36050769}" type="presParOf" srcId="{697B4B1B-4709-4FE0-B105-A0F1574ED1F8}" destId="{8FAFE067-DC85-4BFA-96F1-C853D5436067}" srcOrd="7" destOrd="0" presId="urn:microsoft.com/office/officeart/2005/8/layout/vList2"/>
    <dgm:cxn modelId="{9788F03C-A4E1-4AE0-A3E6-4C29653F5F94}" type="presParOf" srcId="{697B4B1B-4709-4FE0-B105-A0F1574ED1F8}" destId="{78236F99-510E-4279-8109-4824A3CBC653}" srcOrd="8" destOrd="0" presId="urn:microsoft.com/office/officeart/2005/8/layout/vList2"/>
    <dgm:cxn modelId="{B2F1A9E8-8E07-4325-B53C-B2B5D1229441}" type="presParOf" srcId="{697B4B1B-4709-4FE0-B105-A0F1574ED1F8}" destId="{F7B64259-173A-4FD5-A13D-D7C737DA6647}" srcOrd="9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0DC9D2E4-6094-4F1B-BA95-3497DECE825E}" type="doc">
      <dgm:prSet loTypeId="urn:microsoft.com/office/officeart/2005/8/layout/h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C8A93A57-74C3-4F4F-85C6-211C9E9360FB}">
      <dgm:prSet phldrT="[Text]"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b="1" dirty="0"/>
            <a:t>Informative Advertising</a:t>
          </a:r>
          <a:endParaRPr lang="en-US" dirty="0"/>
        </a:p>
      </dgm:t>
      <dgm:extLst>
        <a:ext uri="{E40237B7-FDA0-4F09-8148-C483321AD2D9}">
          <dgm14:cNvPr xmlns:dgm14="http://schemas.microsoft.com/office/drawing/2010/diagram" id="0" name="" descr="Informative Advertising&#10; Creates awareness of brands, products, services, and ideas. It announces new products and programs and can educate people about the attributes and benefits of new or established products.&#10;Persuasive Advertising&#10; Tries to convince customers that a company’s services or products are the best, and it works to alter perceptions and enhance the image of a company or product. Its goal is to influence consumers to take action and switch brands, try a new product, or remain loyal to a current brand.&#10;Reminder Advertising&#10; Reminds people about the need for a product or service, or the features and benefits it will provide when they purchase promptly.&#10;"/>
        </a:ext>
      </dgm:extLst>
    </dgm:pt>
    <dgm:pt modelId="{136B0DD9-2E79-4DD9-941B-BD9002E97353}" type="parTrans" cxnId="{100FC005-77CF-49AE-98E9-2C0FD96666E4}">
      <dgm:prSet/>
      <dgm:spPr/>
      <dgm:t>
        <a:bodyPr/>
        <a:lstStyle/>
        <a:p>
          <a:endParaRPr lang="en-US"/>
        </a:p>
      </dgm:t>
    </dgm:pt>
    <dgm:pt modelId="{46039B0C-7649-4040-B07F-CBB98858E7AE}" type="sibTrans" cxnId="{100FC005-77CF-49AE-98E9-2C0FD96666E4}">
      <dgm:prSet/>
      <dgm:spPr/>
      <dgm:t>
        <a:bodyPr/>
        <a:lstStyle/>
        <a:p>
          <a:endParaRPr lang="en-US"/>
        </a:p>
      </dgm:t>
    </dgm:pt>
    <dgm:pt modelId="{F67BE2A4-1F78-4F22-9A38-EC8779A8DC01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b="1" dirty="0"/>
            <a:t>Persuasive Advertising</a:t>
          </a:r>
          <a:endParaRPr lang="en-US" dirty="0"/>
        </a:p>
      </dgm:t>
      <dgm:extLst>
        <a:ext uri="{E40237B7-FDA0-4F09-8148-C483321AD2D9}">
          <dgm14:cNvPr xmlns:dgm14="http://schemas.microsoft.com/office/drawing/2010/diagram" id="0" name="" descr="Informative Advertising&#10; Creates awareness of brands, products, services, and ideas. It announces new products and programs and can educate people about the attributes and benefits of new or established products.&#10;Persuasive Advertising&#10; Tries to convince customers that a company’s services or products are the best, and it works to alter perceptions and enhance the image of a company or product. Its goal is to influence consumers to take action and switch brands, try a new product, or remain loyal to a current brand.&#10;Reminder Advertising&#10; Reminds people about the need for a product or service, or the features and benefits it will provide when they purchase promptly.&#10;"/>
        </a:ext>
      </dgm:extLst>
    </dgm:pt>
    <dgm:pt modelId="{7D3909D1-715D-419D-938B-CA65F472B69C}" type="parTrans" cxnId="{B129E2AE-3DA2-4199-BFB5-B10F650C3FEE}">
      <dgm:prSet/>
      <dgm:spPr/>
      <dgm:t>
        <a:bodyPr/>
        <a:lstStyle/>
        <a:p>
          <a:endParaRPr lang="en-US"/>
        </a:p>
      </dgm:t>
    </dgm:pt>
    <dgm:pt modelId="{D2DE3FAB-9835-47AC-9005-4A2552651D0E}" type="sibTrans" cxnId="{B129E2AE-3DA2-4199-BFB5-B10F650C3FEE}">
      <dgm:prSet/>
      <dgm:spPr/>
      <dgm:t>
        <a:bodyPr/>
        <a:lstStyle/>
        <a:p>
          <a:endParaRPr lang="en-US"/>
        </a:p>
      </dgm:t>
    </dgm:pt>
    <dgm:pt modelId="{1DB416D9-AB83-4141-942B-EBAB083AA6AE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b="1" dirty="0"/>
            <a:t>Reminder Advertising</a:t>
          </a:r>
          <a:endParaRPr lang="en-US" dirty="0"/>
        </a:p>
      </dgm:t>
      <dgm:extLst>
        <a:ext uri="{E40237B7-FDA0-4F09-8148-C483321AD2D9}">
          <dgm14:cNvPr xmlns:dgm14="http://schemas.microsoft.com/office/drawing/2010/diagram" id="0" name="" descr="Informative Advertising&#10; Creates awareness of brands, products, services, and ideas. It announces new products and programs and can educate people about the attributes and benefits of new or established products.&#10;Persuasive Advertising&#10; Tries to convince customers that a company’s services or products are the best, and it works to alter perceptions and enhance the image of a company or product. Its goal is to influence consumers to take action and switch brands, try a new product, or remain loyal to a current brand.&#10;Reminder Advertising&#10; Reminds people about the need for a product or service, or the features and benefits it will provide when they purchase promptly.&#10;"/>
        </a:ext>
      </dgm:extLst>
    </dgm:pt>
    <dgm:pt modelId="{2D1201FD-1915-4B25-AF32-32738E4465BC}" type="parTrans" cxnId="{D2FAA1D7-C3B7-4F84-B3F4-233D7DA32866}">
      <dgm:prSet/>
      <dgm:spPr/>
      <dgm:t>
        <a:bodyPr/>
        <a:lstStyle/>
        <a:p>
          <a:endParaRPr lang="en-US"/>
        </a:p>
      </dgm:t>
    </dgm:pt>
    <dgm:pt modelId="{A715F3D0-5F04-475B-8E86-46869A6FCB9C}" type="sibTrans" cxnId="{D2FAA1D7-C3B7-4F84-B3F4-233D7DA32866}">
      <dgm:prSet/>
      <dgm:spPr/>
      <dgm:t>
        <a:bodyPr/>
        <a:lstStyle/>
        <a:p>
          <a:endParaRPr lang="en-US"/>
        </a:p>
      </dgm:t>
    </dgm:pt>
    <dgm:pt modelId="{EB2C505E-9F8A-4AB1-9517-D8936BEDFBBF}">
      <dgm:prSet phldrT="[Text]"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Creates awareness of brands, products, services, and ideas. It announces new products and programs and can educate people about the attributes and benefits of new or established products.</a:t>
          </a:r>
        </a:p>
      </dgm:t>
      <dgm:extLst>
        <a:ext uri="{E40237B7-FDA0-4F09-8148-C483321AD2D9}">
          <dgm14:cNvPr xmlns:dgm14="http://schemas.microsoft.com/office/drawing/2010/diagram" id="0" name="" descr="Informative Advertising&#10; Creates awareness of brands, products, services, and ideas. It announces new products and programs and can educate people about the attributes and benefits of new or established products.&#10;Persuasive Advertising&#10; Tries to convince customers that a company’s services or products are the best, and it works to alter perceptions and enhance the image of a company or product. Its goal is to influence consumers to take action and switch brands, try a new product, or remain loyal to a current brand.&#10;Reminder Advertising&#10; Reminds people about the need for a product or service, or the features and benefits it will provide when they purchase promptly.&#10;"/>
        </a:ext>
      </dgm:extLst>
    </dgm:pt>
    <dgm:pt modelId="{083F57CE-2B3B-48AF-9859-7AE062580A06}" type="parTrans" cxnId="{8BDC3FD9-D5F2-435A-9646-9EDB8D2E2D52}">
      <dgm:prSet/>
      <dgm:spPr/>
      <dgm:t>
        <a:bodyPr/>
        <a:lstStyle/>
        <a:p>
          <a:endParaRPr lang="en-US"/>
        </a:p>
      </dgm:t>
    </dgm:pt>
    <dgm:pt modelId="{A19DA999-2AE2-4903-9B90-CC240D512FCF}" type="sibTrans" cxnId="{8BDC3FD9-D5F2-435A-9646-9EDB8D2E2D52}">
      <dgm:prSet/>
      <dgm:spPr/>
      <dgm:t>
        <a:bodyPr/>
        <a:lstStyle/>
        <a:p>
          <a:endParaRPr lang="en-US"/>
        </a:p>
      </dgm:t>
    </dgm:pt>
    <dgm:pt modelId="{3142353D-692E-4088-B410-00B5C76AC628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Tries to convince customers that a company’s services or products are the best, and it works to alter perceptions and enhance the image of a company or product. Its goal is to influence consumers to take action and switch brands, try a new product, or remain loyal to a current brand.</a:t>
          </a:r>
        </a:p>
      </dgm:t>
      <dgm:extLst>
        <a:ext uri="{E40237B7-FDA0-4F09-8148-C483321AD2D9}">
          <dgm14:cNvPr xmlns:dgm14="http://schemas.microsoft.com/office/drawing/2010/diagram" id="0" name="" descr="Informative Advertising&#10; Creates awareness of brands, products, services, and ideas. It announces new products and programs and can educate people about the attributes and benefits of new or established products.&#10;Persuasive Advertising&#10; Tries to convince customers that a company’s services or products are the best, and it works to alter perceptions and enhance the image of a company or product. Its goal is to influence consumers to take action and switch brands, try a new product, or remain loyal to a current brand.&#10;Reminder Advertising&#10; Reminds people about the need for a product or service, or the features and benefits it will provide when they purchase promptly.&#10;"/>
        </a:ext>
      </dgm:extLst>
    </dgm:pt>
    <dgm:pt modelId="{A3B57835-8033-429A-84C0-A5DDCB1ED06B}" type="parTrans" cxnId="{15AA1FCD-82EC-4721-9883-E52114CC63E1}">
      <dgm:prSet/>
      <dgm:spPr/>
      <dgm:t>
        <a:bodyPr/>
        <a:lstStyle/>
        <a:p>
          <a:endParaRPr lang="en-US"/>
        </a:p>
      </dgm:t>
    </dgm:pt>
    <dgm:pt modelId="{D4318506-7879-4842-8B21-7851533DB31B}" type="sibTrans" cxnId="{15AA1FCD-82EC-4721-9883-E52114CC63E1}">
      <dgm:prSet/>
      <dgm:spPr/>
      <dgm:t>
        <a:bodyPr/>
        <a:lstStyle/>
        <a:p>
          <a:endParaRPr lang="en-US"/>
        </a:p>
      </dgm:t>
    </dgm:pt>
    <dgm:pt modelId="{E366BDD6-0F7E-4558-9BB6-B3D248FA1386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Reminds people about the need for a product or service, or the features and benefits it will provide when they purchase promptly.</a:t>
          </a:r>
        </a:p>
      </dgm:t>
      <dgm:extLst>
        <a:ext uri="{E40237B7-FDA0-4F09-8148-C483321AD2D9}">
          <dgm14:cNvPr xmlns:dgm14="http://schemas.microsoft.com/office/drawing/2010/diagram" id="0" name="" descr="Informative Advertising&#10; Creates awareness of brands, products, services, and ideas. It announces new products and programs and can educate people about the attributes and benefits of new or established products.&#10;Persuasive Advertising&#10; Tries to convince customers that a company’s services or products are the best, and it works to alter perceptions and enhance the image of a company or product. Its goal is to influence consumers to take action and switch brands, try a new product, or remain loyal to a current brand.&#10;Reminder Advertising&#10; Reminds people about the need for a product or service, or the features and benefits it will provide when they purchase promptly.&#10;"/>
        </a:ext>
      </dgm:extLst>
    </dgm:pt>
    <dgm:pt modelId="{D29279E3-0AFE-4E06-9C5C-CF032EA1E3E6}" type="parTrans" cxnId="{A3F23F23-C4F1-42AF-8B26-C546A44C87F2}">
      <dgm:prSet/>
      <dgm:spPr/>
      <dgm:t>
        <a:bodyPr/>
        <a:lstStyle/>
        <a:p>
          <a:endParaRPr lang="en-US"/>
        </a:p>
      </dgm:t>
    </dgm:pt>
    <dgm:pt modelId="{731E886E-2EE5-4E8F-87DE-B16A5F8B5D4B}" type="sibTrans" cxnId="{A3F23F23-C4F1-42AF-8B26-C546A44C87F2}">
      <dgm:prSet/>
      <dgm:spPr/>
      <dgm:t>
        <a:bodyPr/>
        <a:lstStyle/>
        <a:p>
          <a:endParaRPr lang="en-US"/>
        </a:p>
      </dgm:t>
    </dgm:pt>
    <dgm:pt modelId="{55771084-07C4-4D76-9D70-06FF1E0DD424}" type="pres">
      <dgm:prSet presAssocID="{0DC9D2E4-6094-4F1B-BA95-3497DECE825E}" presName="Name0" presStyleCnt="0">
        <dgm:presLayoutVars>
          <dgm:dir/>
          <dgm:animLvl val="lvl"/>
          <dgm:resizeHandles val="exact"/>
        </dgm:presLayoutVars>
      </dgm:prSet>
      <dgm:spPr/>
    </dgm:pt>
    <dgm:pt modelId="{E7F13BDF-8D66-47B7-BDF6-81F32ACC1462}" type="pres">
      <dgm:prSet presAssocID="{C8A93A57-74C3-4F4F-85C6-211C9E9360FB}" presName="composite" presStyleCnt="0"/>
      <dgm:spPr/>
    </dgm:pt>
    <dgm:pt modelId="{42265297-C108-4881-91B7-FC46A67B5C6F}" type="pres">
      <dgm:prSet presAssocID="{C8A93A57-74C3-4F4F-85C6-211C9E9360FB}" presName="parTx" presStyleLbl="alignNode1" presStyleIdx="0" presStyleCnt="3">
        <dgm:presLayoutVars>
          <dgm:chMax val="0"/>
          <dgm:chPref val="0"/>
          <dgm:bulletEnabled val="1"/>
        </dgm:presLayoutVars>
      </dgm:prSet>
      <dgm:spPr/>
    </dgm:pt>
    <dgm:pt modelId="{75EB9067-219B-447A-9146-6474C39CF2A4}" type="pres">
      <dgm:prSet presAssocID="{C8A93A57-74C3-4F4F-85C6-211C9E9360FB}" presName="desTx" presStyleLbl="alignAccFollowNode1" presStyleIdx="0" presStyleCnt="3">
        <dgm:presLayoutVars>
          <dgm:bulletEnabled val="1"/>
        </dgm:presLayoutVars>
      </dgm:prSet>
      <dgm:spPr/>
    </dgm:pt>
    <dgm:pt modelId="{BA26841E-869D-4AE9-9BBA-19BF5A8D4C08}" type="pres">
      <dgm:prSet presAssocID="{46039B0C-7649-4040-B07F-CBB98858E7AE}" presName="space" presStyleCnt="0"/>
      <dgm:spPr/>
    </dgm:pt>
    <dgm:pt modelId="{618C9457-606F-4683-9FCF-B14D64496F27}" type="pres">
      <dgm:prSet presAssocID="{F67BE2A4-1F78-4F22-9A38-EC8779A8DC01}" presName="composite" presStyleCnt="0"/>
      <dgm:spPr/>
    </dgm:pt>
    <dgm:pt modelId="{770E90C9-3D4A-4DA5-AE01-29010D10B090}" type="pres">
      <dgm:prSet presAssocID="{F67BE2A4-1F78-4F22-9A38-EC8779A8DC01}" presName="parTx" presStyleLbl="alignNode1" presStyleIdx="1" presStyleCnt="3">
        <dgm:presLayoutVars>
          <dgm:chMax val="0"/>
          <dgm:chPref val="0"/>
          <dgm:bulletEnabled val="1"/>
        </dgm:presLayoutVars>
      </dgm:prSet>
      <dgm:spPr/>
    </dgm:pt>
    <dgm:pt modelId="{6C8546AA-5713-4E3C-8130-9E7E9CA67702}" type="pres">
      <dgm:prSet presAssocID="{F67BE2A4-1F78-4F22-9A38-EC8779A8DC01}" presName="desTx" presStyleLbl="alignAccFollowNode1" presStyleIdx="1" presStyleCnt="3">
        <dgm:presLayoutVars>
          <dgm:bulletEnabled val="1"/>
        </dgm:presLayoutVars>
      </dgm:prSet>
      <dgm:spPr/>
    </dgm:pt>
    <dgm:pt modelId="{22CA965E-CA5E-4C4A-AFC6-746017934673}" type="pres">
      <dgm:prSet presAssocID="{D2DE3FAB-9835-47AC-9005-4A2552651D0E}" presName="space" presStyleCnt="0"/>
      <dgm:spPr/>
    </dgm:pt>
    <dgm:pt modelId="{EE23FE7A-3DC8-429C-A4FE-4D7407FC2B3B}" type="pres">
      <dgm:prSet presAssocID="{1DB416D9-AB83-4141-942B-EBAB083AA6AE}" presName="composite" presStyleCnt="0"/>
      <dgm:spPr/>
    </dgm:pt>
    <dgm:pt modelId="{55A9488A-AEA4-4E23-9893-A3482707D02C}" type="pres">
      <dgm:prSet presAssocID="{1DB416D9-AB83-4141-942B-EBAB083AA6AE}" presName="parTx" presStyleLbl="alignNode1" presStyleIdx="2" presStyleCnt="3">
        <dgm:presLayoutVars>
          <dgm:chMax val="0"/>
          <dgm:chPref val="0"/>
          <dgm:bulletEnabled val="1"/>
        </dgm:presLayoutVars>
      </dgm:prSet>
      <dgm:spPr/>
    </dgm:pt>
    <dgm:pt modelId="{7869FBC5-3097-4474-B4CA-1556F9E5A908}" type="pres">
      <dgm:prSet presAssocID="{1DB416D9-AB83-4141-942B-EBAB083AA6AE}" presName="desTx" presStyleLbl="alignAccFollowNode1" presStyleIdx="2" presStyleCnt="3">
        <dgm:presLayoutVars>
          <dgm:bulletEnabled val="1"/>
        </dgm:presLayoutVars>
      </dgm:prSet>
      <dgm:spPr/>
    </dgm:pt>
  </dgm:ptLst>
  <dgm:cxnLst>
    <dgm:cxn modelId="{100FC005-77CF-49AE-98E9-2C0FD96666E4}" srcId="{0DC9D2E4-6094-4F1B-BA95-3497DECE825E}" destId="{C8A93A57-74C3-4F4F-85C6-211C9E9360FB}" srcOrd="0" destOrd="0" parTransId="{136B0DD9-2E79-4DD9-941B-BD9002E97353}" sibTransId="{46039B0C-7649-4040-B07F-CBB98858E7AE}"/>
    <dgm:cxn modelId="{A3F23F23-C4F1-42AF-8B26-C546A44C87F2}" srcId="{1DB416D9-AB83-4141-942B-EBAB083AA6AE}" destId="{E366BDD6-0F7E-4558-9BB6-B3D248FA1386}" srcOrd="0" destOrd="0" parTransId="{D29279E3-0AFE-4E06-9C5C-CF032EA1E3E6}" sibTransId="{731E886E-2EE5-4E8F-87DE-B16A5F8B5D4B}"/>
    <dgm:cxn modelId="{B9E93E67-EBF7-4104-99D4-E57CCE30A82A}" type="presOf" srcId="{1DB416D9-AB83-4141-942B-EBAB083AA6AE}" destId="{55A9488A-AEA4-4E23-9893-A3482707D02C}" srcOrd="0" destOrd="0" presId="urn:microsoft.com/office/officeart/2005/8/layout/hList1"/>
    <dgm:cxn modelId="{68858969-C5AE-40CC-A141-64B4A1C0AF1E}" type="presOf" srcId="{C8A93A57-74C3-4F4F-85C6-211C9E9360FB}" destId="{42265297-C108-4881-91B7-FC46A67B5C6F}" srcOrd="0" destOrd="0" presId="urn:microsoft.com/office/officeart/2005/8/layout/hList1"/>
    <dgm:cxn modelId="{11EE049D-7FBF-4F48-B5CE-804B7367F948}" type="presOf" srcId="{F67BE2A4-1F78-4F22-9A38-EC8779A8DC01}" destId="{770E90C9-3D4A-4DA5-AE01-29010D10B090}" srcOrd="0" destOrd="0" presId="urn:microsoft.com/office/officeart/2005/8/layout/hList1"/>
    <dgm:cxn modelId="{AC41F0A1-8D62-4EDB-A971-DA6171D7BD58}" type="presOf" srcId="{3142353D-692E-4088-B410-00B5C76AC628}" destId="{6C8546AA-5713-4E3C-8130-9E7E9CA67702}" srcOrd="0" destOrd="0" presId="urn:microsoft.com/office/officeart/2005/8/layout/hList1"/>
    <dgm:cxn modelId="{DFD1DEAC-083F-437E-95F2-059852A07329}" type="presOf" srcId="{0DC9D2E4-6094-4F1B-BA95-3497DECE825E}" destId="{55771084-07C4-4D76-9D70-06FF1E0DD424}" srcOrd="0" destOrd="0" presId="urn:microsoft.com/office/officeart/2005/8/layout/hList1"/>
    <dgm:cxn modelId="{B129E2AE-3DA2-4199-BFB5-B10F650C3FEE}" srcId="{0DC9D2E4-6094-4F1B-BA95-3497DECE825E}" destId="{F67BE2A4-1F78-4F22-9A38-EC8779A8DC01}" srcOrd="1" destOrd="0" parTransId="{7D3909D1-715D-419D-938B-CA65F472B69C}" sibTransId="{D2DE3FAB-9835-47AC-9005-4A2552651D0E}"/>
    <dgm:cxn modelId="{15AA1FCD-82EC-4721-9883-E52114CC63E1}" srcId="{F67BE2A4-1F78-4F22-9A38-EC8779A8DC01}" destId="{3142353D-692E-4088-B410-00B5C76AC628}" srcOrd="0" destOrd="0" parTransId="{A3B57835-8033-429A-84C0-A5DDCB1ED06B}" sibTransId="{D4318506-7879-4842-8B21-7851533DB31B}"/>
    <dgm:cxn modelId="{D2FAA1D7-C3B7-4F84-B3F4-233D7DA32866}" srcId="{0DC9D2E4-6094-4F1B-BA95-3497DECE825E}" destId="{1DB416D9-AB83-4141-942B-EBAB083AA6AE}" srcOrd="2" destOrd="0" parTransId="{2D1201FD-1915-4B25-AF32-32738E4465BC}" sibTransId="{A715F3D0-5F04-475B-8E86-46869A6FCB9C}"/>
    <dgm:cxn modelId="{8BDC3FD9-D5F2-435A-9646-9EDB8D2E2D52}" srcId="{C8A93A57-74C3-4F4F-85C6-211C9E9360FB}" destId="{EB2C505E-9F8A-4AB1-9517-D8936BEDFBBF}" srcOrd="0" destOrd="0" parTransId="{083F57CE-2B3B-48AF-9859-7AE062580A06}" sibTransId="{A19DA999-2AE2-4903-9B90-CC240D512FCF}"/>
    <dgm:cxn modelId="{3133A2DA-7AED-4026-ABAF-DF7A41CA1869}" type="presOf" srcId="{EB2C505E-9F8A-4AB1-9517-D8936BEDFBBF}" destId="{75EB9067-219B-447A-9146-6474C39CF2A4}" srcOrd="0" destOrd="0" presId="urn:microsoft.com/office/officeart/2005/8/layout/hList1"/>
    <dgm:cxn modelId="{D7638DF3-A299-4804-A019-6053C3C2804F}" type="presOf" srcId="{E366BDD6-0F7E-4558-9BB6-B3D248FA1386}" destId="{7869FBC5-3097-4474-B4CA-1556F9E5A908}" srcOrd="0" destOrd="0" presId="urn:microsoft.com/office/officeart/2005/8/layout/hList1"/>
    <dgm:cxn modelId="{1429DA28-683A-41E7-9414-FF2CC783DDDF}" type="presParOf" srcId="{55771084-07C4-4D76-9D70-06FF1E0DD424}" destId="{E7F13BDF-8D66-47B7-BDF6-81F32ACC1462}" srcOrd="0" destOrd="0" presId="urn:microsoft.com/office/officeart/2005/8/layout/hList1"/>
    <dgm:cxn modelId="{9D9DBD4F-E1BB-47C9-AC06-216A02CBC7BA}" type="presParOf" srcId="{E7F13BDF-8D66-47B7-BDF6-81F32ACC1462}" destId="{42265297-C108-4881-91B7-FC46A67B5C6F}" srcOrd="0" destOrd="0" presId="urn:microsoft.com/office/officeart/2005/8/layout/hList1"/>
    <dgm:cxn modelId="{3E9FB81E-DF3D-4C51-9F79-18476B436CA5}" type="presParOf" srcId="{E7F13BDF-8D66-47B7-BDF6-81F32ACC1462}" destId="{75EB9067-219B-447A-9146-6474C39CF2A4}" srcOrd="1" destOrd="0" presId="urn:microsoft.com/office/officeart/2005/8/layout/hList1"/>
    <dgm:cxn modelId="{9B1395C8-65F8-40D6-9A24-720A340DD2F6}" type="presParOf" srcId="{55771084-07C4-4D76-9D70-06FF1E0DD424}" destId="{BA26841E-869D-4AE9-9BBA-19BF5A8D4C08}" srcOrd="1" destOrd="0" presId="urn:microsoft.com/office/officeart/2005/8/layout/hList1"/>
    <dgm:cxn modelId="{D8317483-BD67-4897-8C36-1DB72A18AD9A}" type="presParOf" srcId="{55771084-07C4-4D76-9D70-06FF1E0DD424}" destId="{618C9457-606F-4683-9FCF-B14D64496F27}" srcOrd="2" destOrd="0" presId="urn:microsoft.com/office/officeart/2005/8/layout/hList1"/>
    <dgm:cxn modelId="{4B1417B3-0A9D-4778-B88E-019E8289F3F3}" type="presParOf" srcId="{618C9457-606F-4683-9FCF-B14D64496F27}" destId="{770E90C9-3D4A-4DA5-AE01-29010D10B090}" srcOrd="0" destOrd="0" presId="urn:microsoft.com/office/officeart/2005/8/layout/hList1"/>
    <dgm:cxn modelId="{52A7EE1D-E877-4630-BDB7-30FF598138CE}" type="presParOf" srcId="{618C9457-606F-4683-9FCF-B14D64496F27}" destId="{6C8546AA-5713-4E3C-8130-9E7E9CA67702}" srcOrd="1" destOrd="0" presId="urn:microsoft.com/office/officeart/2005/8/layout/hList1"/>
    <dgm:cxn modelId="{C0827FE8-E1A0-46A2-91EF-7294C5A3ACCB}" type="presParOf" srcId="{55771084-07C4-4D76-9D70-06FF1E0DD424}" destId="{22CA965E-CA5E-4C4A-AFC6-746017934673}" srcOrd="3" destOrd="0" presId="urn:microsoft.com/office/officeart/2005/8/layout/hList1"/>
    <dgm:cxn modelId="{8BE5A276-E529-405A-B639-9E5AF7AA475E}" type="presParOf" srcId="{55771084-07C4-4D76-9D70-06FF1E0DD424}" destId="{EE23FE7A-3DC8-429C-A4FE-4D7407FC2B3B}" srcOrd="4" destOrd="0" presId="urn:microsoft.com/office/officeart/2005/8/layout/hList1"/>
    <dgm:cxn modelId="{2F78D0A0-CB89-4179-AE10-0E429331A455}" type="presParOf" srcId="{EE23FE7A-3DC8-429C-A4FE-4D7407FC2B3B}" destId="{55A9488A-AEA4-4E23-9893-A3482707D02C}" srcOrd="0" destOrd="0" presId="urn:microsoft.com/office/officeart/2005/8/layout/hList1"/>
    <dgm:cxn modelId="{C9D00A1F-E642-4FA3-9F16-54F81AD752D7}" type="presParOf" srcId="{EE23FE7A-3DC8-429C-A4FE-4D7407FC2B3B}" destId="{7869FBC5-3097-4474-B4CA-1556F9E5A908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7FE5AB93-D8CA-4FB9-A2D8-2C76EE305F55}" type="doc">
      <dgm:prSet loTypeId="urn:microsoft.com/office/officeart/2005/8/layout/h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EFA33030-E0BB-4DA5-BD72-A9E7458F1104}">
      <dgm:prSet phldrT="[Text]"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b="1" dirty="0"/>
            <a:t>Product situation:</a:t>
          </a:r>
          <a:endParaRPr lang="en-US" dirty="0"/>
        </a:p>
      </dgm:t>
      <dgm:extLst>
        <a:ext uri="{E40237B7-FDA0-4F09-8148-C483321AD2D9}">
          <dgm14:cNvPr xmlns:dgm14="http://schemas.microsoft.com/office/drawing/2010/diagram" id="0" name="" descr="Product situation:&#10; When a product is of a high unit value, &#10; When it is in the introductory stage of its life cycle, &#10; When it requires personal attention to match consumer needs, &#10; When it requires product demonstration or after-sales services.&#10;Market situation:&#10; When a firm serves a small number of large-size buyers or a small/local market. &#10; When an indirect channel of distribution is used for selling to agents or middlemen.&#10;Company situation:&#10; When a firm is not in a good position to use impersonal communication media, or it cannot afford to have a large and regular advertising outlay.&#10;Consumer behavior situation:&#10; When purchases are valuable but infrequent, &#10; When competition is at such a level that consumers require persuasion and follow-up&#10;"/>
        </a:ext>
      </dgm:extLst>
    </dgm:pt>
    <dgm:pt modelId="{D4D9E76E-8BEB-4707-AE88-50F056AF72EF}" type="parTrans" cxnId="{45845C61-00EE-45FC-8C6C-213652D99843}">
      <dgm:prSet/>
      <dgm:spPr/>
      <dgm:t>
        <a:bodyPr/>
        <a:lstStyle/>
        <a:p>
          <a:endParaRPr lang="en-US"/>
        </a:p>
      </dgm:t>
    </dgm:pt>
    <dgm:pt modelId="{C18815F2-62DD-4ED3-A4EF-889CFFEA9388}" type="sibTrans" cxnId="{45845C61-00EE-45FC-8C6C-213652D99843}">
      <dgm:prSet/>
      <dgm:spPr/>
      <dgm:t>
        <a:bodyPr/>
        <a:lstStyle/>
        <a:p>
          <a:endParaRPr lang="en-US"/>
        </a:p>
      </dgm:t>
    </dgm:pt>
    <dgm:pt modelId="{86F85124-BA7F-4914-B295-B7C1EBF7EAB6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b="1" dirty="0"/>
            <a:t>Market situation</a:t>
          </a:r>
          <a:r>
            <a:rPr lang="en-US" dirty="0"/>
            <a:t>:</a:t>
          </a:r>
        </a:p>
      </dgm:t>
      <dgm:extLst>
        <a:ext uri="{E40237B7-FDA0-4F09-8148-C483321AD2D9}">
          <dgm14:cNvPr xmlns:dgm14="http://schemas.microsoft.com/office/drawing/2010/diagram" id="0" name="" descr="Product situation:&#10; When a product is of a high unit value, &#10; When it is in the introductory stage of its life cycle, &#10; When it requires personal attention to match consumer needs, &#10; When it requires product demonstration or after-sales services.&#10;Market situation:&#10; When a firm serves a small number of large-size buyers or a small/local market. &#10; When an indirect channel of distribution is used for selling to agents or middlemen.&#10;Company situation:&#10; When a firm is not in a good position to use impersonal communication media, or it cannot afford to have a large and regular advertising outlay.&#10;Consumer behavior situation:&#10; When purchases are valuable but infrequent, &#10; When competition is at such a level that consumers require persuasion and follow-up&#10;"/>
        </a:ext>
      </dgm:extLst>
    </dgm:pt>
    <dgm:pt modelId="{80A9827A-3A6E-452E-8323-80F171A8DD52}" type="parTrans" cxnId="{320DC005-C810-4189-856C-714C7A188649}">
      <dgm:prSet/>
      <dgm:spPr/>
      <dgm:t>
        <a:bodyPr/>
        <a:lstStyle/>
        <a:p>
          <a:endParaRPr lang="en-US"/>
        </a:p>
      </dgm:t>
    </dgm:pt>
    <dgm:pt modelId="{2CEE5AA6-B010-4BF8-B80A-B3DD5B969478}" type="sibTrans" cxnId="{320DC005-C810-4189-856C-714C7A188649}">
      <dgm:prSet/>
      <dgm:spPr/>
      <dgm:t>
        <a:bodyPr/>
        <a:lstStyle/>
        <a:p>
          <a:endParaRPr lang="en-US"/>
        </a:p>
      </dgm:t>
    </dgm:pt>
    <dgm:pt modelId="{6FC71388-D6B6-4797-B127-334833405935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b="1" dirty="0"/>
            <a:t>Company situation:</a:t>
          </a:r>
          <a:endParaRPr lang="en-US" dirty="0"/>
        </a:p>
      </dgm:t>
      <dgm:extLst>
        <a:ext uri="{E40237B7-FDA0-4F09-8148-C483321AD2D9}">
          <dgm14:cNvPr xmlns:dgm14="http://schemas.microsoft.com/office/drawing/2010/diagram" id="0" name="" descr="Product situation:&#10; When a product is of a high unit value, &#10; When it is in the introductory stage of its life cycle, &#10; When it requires personal attention to match consumer needs, &#10; When it requires product demonstration or after-sales services.&#10;Market situation:&#10; When a firm serves a small number of large-size buyers or a small/local market. &#10; When an indirect channel of distribution is used for selling to agents or middlemen.&#10;Company situation:&#10; When a firm is not in a good position to use impersonal communication media, or it cannot afford to have a large and regular advertising outlay.&#10;Consumer behavior situation:&#10; When purchases are valuable but infrequent, &#10; When competition is at such a level that consumers require persuasion and follow-up&#10;"/>
        </a:ext>
      </dgm:extLst>
    </dgm:pt>
    <dgm:pt modelId="{53D3202C-B89A-43DE-BD98-05FD1C60D421}" type="parTrans" cxnId="{A2B91C65-7DA8-485C-8FDA-3EF8CCE48D00}">
      <dgm:prSet/>
      <dgm:spPr/>
      <dgm:t>
        <a:bodyPr/>
        <a:lstStyle/>
        <a:p>
          <a:endParaRPr lang="en-US"/>
        </a:p>
      </dgm:t>
    </dgm:pt>
    <dgm:pt modelId="{64DCDEC0-7FD6-465C-9744-BDFF0AD16770}" type="sibTrans" cxnId="{A2B91C65-7DA8-485C-8FDA-3EF8CCE48D00}">
      <dgm:prSet/>
      <dgm:spPr/>
      <dgm:t>
        <a:bodyPr/>
        <a:lstStyle/>
        <a:p>
          <a:endParaRPr lang="en-US"/>
        </a:p>
      </dgm:t>
    </dgm:pt>
    <dgm:pt modelId="{CD8FE5FD-277B-4696-9865-63986E1DCABE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b="1" dirty="0"/>
            <a:t>Consumer behavior situation:</a:t>
          </a:r>
          <a:endParaRPr lang="en-US" dirty="0"/>
        </a:p>
      </dgm:t>
      <dgm:extLst>
        <a:ext uri="{E40237B7-FDA0-4F09-8148-C483321AD2D9}">
          <dgm14:cNvPr xmlns:dgm14="http://schemas.microsoft.com/office/drawing/2010/diagram" id="0" name="" descr="Product situation:&#10; When a product is of a high unit value, &#10; When it is in the introductory stage of its life cycle, &#10; When it requires personal attention to match consumer needs, &#10; When it requires product demonstration or after-sales services.&#10;Market situation:&#10; When a firm serves a small number of large-size buyers or a small/local market. &#10; When an indirect channel of distribution is used for selling to agents or middlemen.&#10;Company situation:&#10; When a firm is not in a good position to use impersonal communication media, or it cannot afford to have a large and regular advertising outlay.&#10;Consumer behavior situation:&#10; When purchases are valuable but infrequent, &#10; When competition is at such a level that consumers require persuasion and follow-up&#10;"/>
        </a:ext>
      </dgm:extLst>
    </dgm:pt>
    <dgm:pt modelId="{81E4C1C7-2E21-414C-BB66-4BA3D103E436}" type="parTrans" cxnId="{B3C13511-85AD-44FC-ADB9-23CEC614AC45}">
      <dgm:prSet/>
      <dgm:spPr/>
      <dgm:t>
        <a:bodyPr/>
        <a:lstStyle/>
        <a:p>
          <a:endParaRPr lang="en-US"/>
        </a:p>
      </dgm:t>
    </dgm:pt>
    <dgm:pt modelId="{F006E66F-3ADE-4765-939B-5A7FF5EC885B}" type="sibTrans" cxnId="{B3C13511-85AD-44FC-ADB9-23CEC614AC45}">
      <dgm:prSet/>
      <dgm:spPr/>
      <dgm:t>
        <a:bodyPr/>
        <a:lstStyle/>
        <a:p>
          <a:endParaRPr lang="en-US"/>
        </a:p>
      </dgm:t>
    </dgm:pt>
    <dgm:pt modelId="{A53217D0-1652-4E60-8130-9DB0458254F8}">
      <dgm:prSet phldrT="[Text]"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When a product is of a high unit value, </a:t>
          </a:r>
        </a:p>
      </dgm:t>
      <dgm:extLst>
        <a:ext uri="{E40237B7-FDA0-4F09-8148-C483321AD2D9}">
          <dgm14:cNvPr xmlns:dgm14="http://schemas.microsoft.com/office/drawing/2010/diagram" id="0" name="" descr="Product situation:&#10; When a product is of a high unit value, &#10; When it is in the introductory stage of its life cycle, &#10; When it requires personal attention to match consumer needs, &#10; When it requires product demonstration or after-sales services.&#10;Market situation:&#10; When a firm serves a small number of large-size buyers or a small/local market. &#10; When an indirect channel of distribution is used for selling to agents or middlemen.&#10;Company situation:&#10; When a firm is not in a good position to use impersonal communication media, or it cannot afford to have a large and regular advertising outlay.&#10;Consumer behavior situation:&#10; When purchases are valuable but infrequent, &#10; When competition is at such a level that consumers require persuasion and follow-up&#10;"/>
        </a:ext>
      </dgm:extLst>
    </dgm:pt>
    <dgm:pt modelId="{B1101C2F-00DA-458F-9C46-40DDC39FC661}" type="parTrans" cxnId="{6A1B9D59-D0BD-4787-BC9D-FAD2DC99F84B}">
      <dgm:prSet/>
      <dgm:spPr/>
      <dgm:t>
        <a:bodyPr/>
        <a:lstStyle/>
        <a:p>
          <a:endParaRPr lang="en-US"/>
        </a:p>
      </dgm:t>
    </dgm:pt>
    <dgm:pt modelId="{BF248CDE-FD5B-426A-BE9A-1A25AB061861}" type="sibTrans" cxnId="{6A1B9D59-D0BD-4787-BC9D-FAD2DC99F84B}">
      <dgm:prSet/>
      <dgm:spPr/>
      <dgm:t>
        <a:bodyPr/>
        <a:lstStyle/>
        <a:p>
          <a:endParaRPr lang="en-US"/>
        </a:p>
      </dgm:t>
    </dgm:pt>
    <dgm:pt modelId="{4FDCB4F9-5F80-4DD3-8C8E-F8DDBA7533B1}">
      <dgm:prSet phldrT="[Text]"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When it is in the introductory stage of its life cycle, </a:t>
          </a:r>
        </a:p>
      </dgm:t>
    </dgm:pt>
    <dgm:pt modelId="{68E56EAB-D666-4281-9248-3781ACCA7EC6}" type="parTrans" cxnId="{58E68BF0-1877-4AE1-9C27-32A2646ADF41}">
      <dgm:prSet/>
      <dgm:spPr/>
      <dgm:t>
        <a:bodyPr/>
        <a:lstStyle/>
        <a:p>
          <a:endParaRPr lang="en-US"/>
        </a:p>
      </dgm:t>
    </dgm:pt>
    <dgm:pt modelId="{A14AFB71-E45B-4D6F-BA5F-2D24871631A4}" type="sibTrans" cxnId="{58E68BF0-1877-4AE1-9C27-32A2646ADF41}">
      <dgm:prSet/>
      <dgm:spPr/>
      <dgm:t>
        <a:bodyPr/>
        <a:lstStyle/>
        <a:p>
          <a:endParaRPr lang="en-US"/>
        </a:p>
      </dgm:t>
    </dgm:pt>
    <dgm:pt modelId="{4E8EE797-7B6D-4404-81A6-DC888B1C3500}">
      <dgm:prSet phldrT="[Text]"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When it requires personal attention to match consumer needs, </a:t>
          </a:r>
        </a:p>
      </dgm:t>
    </dgm:pt>
    <dgm:pt modelId="{424BC920-0B40-4251-BB34-5632400A8199}" type="parTrans" cxnId="{E4DCF7E7-53F3-437C-B827-18A51EC6B674}">
      <dgm:prSet/>
      <dgm:spPr/>
      <dgm:t>
        <a:bodyPr/>
        <a:lstStyle/>
        <a:p>
          <a:endParaRPr lang="en-US"/>
        </a:p>
      </dgm:t>
    </dgm:pt>
    <dgm:pt modelId="{311B3EFE-2F30-4D67-AB39-8928242FD4F0}" type="sibTrans" cxnId="{E4DCF7E7-53F3-437C-B827-18A51EC6B674}">
      <dgm:prSet/>
      <dgm:spPr/>
      <dgm:t>
        <a:bodyPr/>
        <a:lstStyle/>
        <a:p>
          <a:endParaRPr lang="en-US"/>
        </a:p>
      </dgm:t>
    </dgm:pt>
    <dgm:pt modelId="{E6314DB8-42B3-437B-BF38-F9EAD71CECD4}">
      <dgm:prSet phldrT="[Text]"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When it requires product demonstration or after-sales services.</a:t>
          </a:r>
        </a:p>
      </dgm:t>
    </dgm:pt>
    <dgm:pt modelId="{F92E15D2-9B47-4C0B-A630-B1455C81E044}" type="parTrans" cxnId="{C3A4FCA1-A877-4925-8EA3-68318F1A59D5}">
      <dgm:prSet/>
      <dgm:spPr/>
      <dgm:t>
        <a:bodyPr/>
        <a:lstStyle/>
        <a:p>
          <a:endParaRPr lang="en-US"/>
        </a:p>
      </dgm:t>
    </dgm:pt>
    <dgm:pt modelId="{65CA62C3-C8BD-4688-82AA-CA675A337A76}" type="sibTrans" cxnId="{C3A4FCA1-A877-4925-8EA3-68318F1A59D5}">
      <dgm:prSet/>
      <dgm:spPr/>
      <dgm:t>
        <a:bodyPr/>
        <a:lstStyle/>
        <a:p>
          <a:endParaRPr lang="en-US"/>
        </a:p>
      </dgm:t>
    </dgm:pt>
    <dgm:pt modelId="{EB4FDAE8-2321-448C-9B06-CE33BF1001E6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When a firm serves a small number of large-size buyers or a small/local market. </a:t>
          </a:r>
        </a:p>
      </dgm:t>
      <dgm:extLst>
        <a:ext uri="{E40237B7-FDA0-4F09-8148-C483321AD2D9}">
          <dgm14:cNvPr xmlns:dgm14="http://schemas.microsoft.com/office/drawing/2010/diagram" id="0" name="" descr="Product situation:&#10; When a product is of a high unit value, &#10; When it is in the introductory stage of its life cycle, &#10; When it requires personal attention to match consumer needs, &#10; When it requires product demonstration or after-sales services.&#10;Market situation:&#10; When a firm serves a small number of large-size buyers or a small/local market. &#10; When an indirect channel of distribution is used for selling to agents or middlemen.&#10;Company situation:&#10; When a firm is not in a good position to use impersonal communication media, or it cannot afford to have a large and regular advertising outlay.&#10;Consumer behavior situation:&#10; When purchases are valuable but infrequent, &#10; When competition is at such a level that consumers require persuasion and follow-up&#10;"/>
        </a:ext>
      </dgm:extLst>
    </dgm:pt>
    <dgm:pt modelId="{1599712F-05F6-445A-AF72-6BC397929F23}" type="parTrans" cxnId="{0C10D150-F0A9-4AE5-9B41-9C109D2170AD}">
      <dgm:prSet/>
      <dgm:spPr/>
      <dgm:t>
        <a:bodyPr/>
        <a:lstStyle/>
        <a:p>
          <a:endParaRPr lang="en-US"/>
        </a:p>
      </dgm:t>
    </dgm:pt>
    <dgm:pt modelId="{95FA3159-97BE-46B2-A8BF-5671A63A6931}" type="sibTrans" cxnId="{0C10D150-F0A9-4AE5-9B41-9C109D2170AD}">
      <dgm:prSet/>
      <dgm:spPr/>
      <dgm:t>
        <a:bodyPr/>
        <a:lstStyle/>
        <a:p>
          <a:endParaRPr lang="en-US"/>
        </a:p>
      </dgm:t>
    </dgm:pt>
    <dgm:pt modelId="{5CA0F6BA-7760-4244-B37B-31172F41412A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When an indirect channel of distribution is used for selling to agents or middlemen.</a:t>
          </a:r>
        </a:p>
      </dgm:t>
    </dgm:pt>
    <dgm:pt modelId="{A25E2490-69EF-46CC-8A2A-9087BA184327}" type="parTrans" cxnId="{EDC30760-67BC-43BD-81D4-8A6FB87E0121}">
      <dgm:prSet/>
      <dgm:spPr/>
      <dgm:t>
        <a:bodyPr/>
        <a:lstStyle/>
        <a:p>
          <a:endParaRPr lang="en-US"/>
        </a:p>
      </dgm:t>
    </dgm:pt>
    <dgm:pt modelId="{80AEF1F2-267A-4B45-948A-72C215CD4D6C}" type="sibTrans" cxnId="{EDC30760-67BC-43BD-81D4-8A6FB87E0121}">
      <dgm:prSet/>
      <dgm:spPr/>
      <dgm:t>
        <a:bodyPr/>
        <a:lstStyle/>
        <a:p>
          <a:endParaRPr lang="en-US"/>
        </a:p>
      </dgm:t>
    </dgm:pt>
    <dgm:pt modelId="{1DFF098D-DB09-43B2-9C23-83E09F929360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When a firm is not in a good position to use impersonal communication media, or it cannot afford to have a large and regular advertising outlay.</a:t>
          </a:r>
        </a:p>
      </dgm:t>
      <dgm:extLst>
        <a:ext uri="{E40237B7-FDA0-4F09-8148-C483321AD2D9}">
          <dgm14:cNvPr xmlns:dgm14="http://schemas.microsoft.com/office/drawing/2010/diagram" id="0" name="" descr="Product situation:&#10; When a product is of a high unit value, &#10; When it is in the introductory stage of its life cycle, &#10; When it requires personal attention to match consumer needs, &#10; When it requires product demonstration or after-sales services.&#10;Market situation:&#10; When a firm serves a small number of large-size buyers or a small/local market. &#10; When an indirect channel of distribution is used for selling to agents or middlemen.&#10;Company situation:&#10; When a firm is not in a good position to use impersonal communication media, or it cannot afford to have a large and regular advertising outlay.&#10;Consumer behavior situation:&#10; When purchases are valuable but infrequent, &#10; When competition is at such a level that consumers require persuasion and follow-up&#10;"/>
        </a:ext>
      </dgm:extLst>
    </dgm:pt>
    <dgm:pt modelId="{42917DED-4D74-4323-8CF2-BC022D5D9A4C}" type="parTrans" cxnId="{B4B88F1B-B1E1-4BF0-BFF5-753842E595E9}">
      <dgm:prSet/>
      <dgm:spPr/>
      <dgm:t>
        <a:bodyPr/>
        <a:lstStyle/>
        <a:p>
          <a:endParaRPr lang="en-US"/>
        </a:p>
      </dgm:t>
    </dgm:pt>
    <dgm:pt modelId="{C73BFC80-5561-4A13-9738-EE050033F981}" type="sibTrans" cxnId="{B4B88F1B-B1E1-4BF0-BFF5-753842E595E9}">
      <dgm:prSet/>
      <dgm:spPr/>
      <dgm:t>
        <a:bodyPr/>
        <a:lstStyle/>
        <a:p>
          <a:endParaRPr lang="en-US"/>
        </a:p>
      </dgm:t>
    </dgm:pt>
    <dgm:pt modelId="{381C9116-E9AC-4188-8E63-29213506CD3E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When purchases are valuable but infrequent, </a:t>
          </a:r>
        </a:p>
      </dgm:t>
      <dgm:extLst>
        <a:ext uri="{E40237B7-FDA0-4F09-8148-C483321AD2D9}">
          <dgm14:cNvPr xmlns:dgm14="http://schemas.microsoft.com/office/drawing/2010/diagram" id="0" name="" descr="Product situation:&#10; When a product is of a high unit value, &#10; When it is in the introductory stage of its life cycle, &#10; When it requires personal attention to match consumer needs, &#10; When it requires product demonstration or after-sales services.&#10;Market situation:&#10; When a firm serves a small number of large-size buyers or a small/local market. &#10; When an indirect channel of distribution is used for selling to agents or middlemen.&#10;Company situation:&#10; When a firm is not in a good position to use impersonal communication media, or it cannot afford to have a large and regular advertising outlay.&#10;Consumer behavior situation:&#10; When purchases are valuable but infrequent, &#10; When competition is at such a level that consumers require persuasion and follow-up&#10;"/>
        </a:ext>
      </dgm:extLst>
    </dgm:pt>
    <dgm:pt modelId="{7729C1A5-6CD8-400A-8C0E-FBC174663FCD}" type="parTrans" cxnId="{4D210F42-7818-4829-9F55-A6637A460D22}">
      <dgm:prSet/>
      <dgm:spPr/>
      <dgm:t>
        <a:bodyPr/>
        <a:lstStyle/>
        <a:p>
          <a:endParaRPr lang="en-US"/>
        </a:p>
      </dgm:t>
    </dgm:pt>
    <dgm:pt modelId="{1138B497-117A-4559-BF0D-696613A84861}" type="sibTrans" cxnId="{4D210F42-7818-4829-9F55-A6637A460D22}">
      <dgm:prSet/>
      <dgm:spPr/>
      <dgm:t>
        <a:bodyPr/>
        <a:lstStyle/>
        <a:p>
          <a:endParaRPr lang="en-US"/>
        </a:p>
      </dgm:t>
    </dgm:pt>
    <dgm:pt modelId="{B40E5434-F428-46A1-8CF6-8AC09694A25D}">
      <dgm:prSet/>
      <dgm:spPr/>
      <dgm:t>
        <a:bodyPr/>
        <a:lstStyle/>
        <a:p>
          <a:pPr>
            <a:buFont typeface="Symbol" panose="05050102010706020507" pitchFamily="18" charset="2"/>
            <a:buChar char=""/>
          </a:pPr>
          <a:r>
            <a:rPr lang="en-US" dirty="0"/>
            <a:t>When competition is at such a level that consumers require persuasion and follow-up</a:t>
          </a:r>
        </a:p>
      </dgm:t>
    </dgm:pt>
    <dgm:pt modelId="{02FC769C-6520-43E6-9B7E-6F7106975F44}" type="parTrans" cxnId="{26E739BC-C2C8-4142-AA55-39EA051BD60E}">
      <dgm:prSet/>
      <dgm:spPr/>
      <dgm:t>
        <a:bodyPr/>
        <a:lstStyle/>
        <a:p>
          <a:endParaRPr lang="en-US"/>
        </a:p>
      </dgm:t>
    </dgm:pt>
    <dgm:pt modelId="{53D3C979-55CD-4006-BBB0-2AAB2929F7D8}" type="sibTrans" cxnId="{26E739BC-C2C8-4142-AA55-39EA051BD60E}">
      <dgm:prSet/>
      <dgm:spPr/>
      <dgm:t>
        <a:bodyPr/>
        <a:lstStyle/>
        <a:p>
          <a:endParaRPr lang="en-US"/>
        </a:p>
      </dgm:t>
    </dgm:pt>
    <dgm:pt modelId="{80607647-2FF1-423D-A4F7-CE52FAD95878}" type="pres">
      <dgm:prSet presAssocID="{7FE5AB93-D8CA-4FB9-A2D8-2C76EE305F55}" presName="Name0" presStyleCnt="0">
        <dgm:presLayoutVars>
          <dgm:dir/>
          <dgm:animLvl val="lvl"/>
          <dgm:resizeHandles val="exact"/>
        </dgm:presLayoutVars>
      </dgm:prSet>
      <dgm:spPr/>
    </dgm:pt>
    <dgm:pt modelId="{C1EBCE0D-B5D7-4CCA-9EC9-3CD1935F3424}" type="pres">
      <dgm:prSet presAssocID="{EFA33030-E0BB-4DA5-BD72-A9E7458F1104}" presName="composite" presStyleCnt="0"/>
      <dgm:spPr/>
    </dgm:pt>
    <dgm:pt modelId="{B9CAE1CC-C119-448D-98F9-9257152DBF3A}" type="pres">
      <dgm:prSet presAssocID="{EFA33030-E0BB-4DA5-BD72-A9E7458F1104}" presName="parTx" presStyleLbl="alignNode1" presStyleIdx="0" presStyleCnt="4">
        <dgm:presLayoutVars>
          <dgm:chMax val="0"/>
          <dgm:chPref val="0"/>
          <dgm:bulletEnabled val="1"/>
        </dgm:presLayoutVars>
      </dgm:prSet>
      <dgm:spPr/>
    </dgm:pt>
    <dgm:pt modelId="{00B60090-3A73-4CED-809D-2C368F19AC75}" type="pres">
      <dgm:prSet presAssocID="{EFA33030-E0BB-4DA5-BD72-A9E7458F1104}" presName="desTx" presStyleLbl="alignAccFollowNode1" presStyleIdx="0" presStyleCnt="4">
        <dgm:presLayoutVars>
          <dgm:bulletEnabled val="1"/>
        </dgm:presLayoutVars>
      </dgm:prSet>
      <dgm:spPr/>
    </dgm:pt>
    <dgm:pt modelId="{177B1F88-554A-4215-85C3-014BDDF5A28C}" type="pres">
      <dgm:prSet presAssocID="{C18815F2-62DD-4ED3-A4EF-889CFFEA9388}" presName="space" presStyleCnt="0"/>
      <dgm:spPr/>
    </dgm:pt>
    <dgm:pt modelId="{3BDAE271-3221-4F6A-8D8C-D2A852080C28}" type="pres">
      <dgm:prSet presAssocID="{86F85124-BA7F-4914-B295-B7C1EBF7EAB6}" presName="composite" presStyleCnt="0"/>
      <dgm:spPr/>
    </dgm:pt>
    <dgm:pt modelId="{B993717D-9276-4016-90A2-18F0297F31C6}" type="pres">
      <dgm:prSet presAssocID="{86F85124-BA7F-4914-B295-B7C1EBF7EAB6}" presName="parTx" presStyleLbl="alignNode1" presStyleIdx="1" presStyleCnt="4">
        <dgm:presLayoutVars>
          <dgm:chMax val="0"/>
          <dgm:chPref val="0"/>
          <dgm:bulletEnabled val="1"/>
        </dgm:presLayoutVars>
      </dgm:prSet>
      <dgm:spPr/>
    </dgm:pt>
    <dgm:pt modelId="{E3445440-020E-4D13-A702-23790C708DDB}" type="pres">
      <dgm:prSet presAssocID="{86F85124-BA7F-4914-B295-B7C1EBF7EAB6}" presName="desTx" presStyleLbl="alignAccFollowNode1" presStyleIdx="1" presStyleCnt="4">
        <dgm:presLayoutVars>
          <dgm:bulletEnabled val="1"/>
        </dgm:presLayoutVars>
      </dgm:prSet>
      <dgm:spPr/>
    </dgm:pt>
    <dgm:pt modelId="{E895377B-0DAF-45A5-8221-CF670C4671CC}" type="pres">
      <dgm:prSet presAssocID="{2CEE5AA6-B010-4BF8-B80A-B3DD5B969478}" presName="space" presStyleCnt="0"/>
      <dgm:spPr/>
    </dgm:pt>
    <dgm:pt modelId="{FF29DB65-91B6-4024-AC2E-6DFF38C7CBA1}" type="pres">
      <dgm:prSet presAssocID="{6FC71388-D6B6-4797-B127-334833405935}" presName="composite" presStyleCnt="0"/>
      <dgm:spPr/>
    </dgm:pt>
    <dgm:pt modelId="{318150B5-611F-4D1E-B835-D08FD0F064F0}" type="pres">
      <dgm:prSet presAssocID="{6FC71388-D6B6-4797-B127-334833405935}" presName="parTx" presStyleLbl="alignNode1" presStyleIdx="2" presStyleCnt="4">
        <dgm:presLayoutVars>
          <dgm:chMax val="0"/>
          <dgm:chPref val="0"/>
          <dgm:bulletEnabled val="1"/>
        </dgm:presLayoutVars>
      </dgm:prSet>
      <dgm:spPr/>
    </dgm:pt>
    <dgm:pt modelId="{92874AF1-209A-40EE-AC91-145D9E8A520B}" type="pres">
      <dgm:prSet presAssocID="{6FC71388-D6B6-4797-B127-334833405935}" presName="desTx" presStyleLbl="alignAccFollowNode1" presStyleIdx="2" presStyleCnt="4">
        <dgm:presLayoutVars>
          <dgm:bulletEnabled val="1"/>
        </dgm:presLayoutVars>
      </dgm:prSet>
      <dgm:spPr/>
    </dgm:pt>
    <dgm:pt modelId="{90B87CC0-AB01-483D-A187-5B3FA4D927F9}" type="pres">
      <dgm:prSet presAssocID="{64DCDEC0-7FD6-465C-9744-BDFF0AD16770}" presName="space" presStyleCnt="0"/>
      <dgm:spPr/>
    </dgm:pt>
    <dgm:pt modelId="{B351BC94-6FBF-451C-A22B-7DA5470E4B97}" type="pres">
      <dgm:prSet presAssocID="{CD8FE5FD-277B-4696-9865-63986E1DCABE}" presName="composite" presStyleCnt="0"/>
      <dgm:spPr/>
    </dgm:pt>
    <dgm:pt modelId="{3D02B63B-FD8E-4703-BDE7-CF181937823A}" type="pres">
      <dgm:prSet presAssocID="{CD8FE5FD-277B-4696-9865-63986E1DCABE}" presName="parTx" presStyleLbl="alignNode1" presStyleIdx="3" presStyleCnt="4">
        <dgm:presLayoutVars>
          <dgm:chMax val="0"/>
          <dgm:chPref val="0"/>
          <dgm:bulletEnabled val="1"/>
        </dgm:presLayoutVars>
      </dgm:prSet>
      <dgm:spPr/>
    </dgm:pt>
    <dgm:pt modelId="{56191CB0-1D91-43AE-8FA1-16CD28D999E5}" type="pres">
      <dgm:prSet presAssocID="{CD8FE5FD-277B-4696-9865-63986E1DCABE}" presName="desTx" presStyleLbl="alignAccFollowNode1" presStyleIdx="3" presStyleCnt="4">
        <dgm:presLayoutVars>
          <dgm:bulletEnabled val="1"/>
        </dgm:presLayoutVars>
      </dgm:prSet>
      <dgm:spPr/>
    </dgm:pt>
  </dgm:ptLst>
  <dgm:cxnLst>
    <dgm:cxn modelId="{97CA0E04-934A-4C08-9226-EF0165C11345}" type="presOf" srcId="{6FC71388-D6B6-4797-B127-334833405935}" destId="{318150B5-611F-4D1E-B835-D08FD0F064F0}" srcOrd="0" destOrd="0" presId="urn:microsoft.com/office/officeart/2005/8/layout/hList1"/>
    <dgm:cxn modelId="{320DC005-C810-4189-856C-714C7A188649}" srcId="{7FE5AB93-D8CA-4FB9-A2D8-2C76EE305F55}" destId="{86F85124-BA7F-4914-B295-B7C1EBF7EAB6}" srcOrd="1" destOrd="0" parTransId="{80A9827A-3A6E-452E-8323-80F171A8DD52}" sibTransId="{2CEE5AA6-B010-4BF8-B80A-B3DD5B969478}"/>
    <dgm:cxn modelId="{B1DF1208-04C3-438A-9292-774ECCA4DA1E}" type="presOf" srcId="{EB4FDAE8-2321-448C-9B06-CE33BF1001E6}" destId="{E3445440-020E-4D13-A702-23790C708DDB}" srcOrd="0" destOrd="0" presId="urn:microsoft.com/office/officeart/2005/8/layout/hList1"/>
    <dgm:cxn modelId="{CC96770F-EE3D-4FDB-ABF0-9D9D612780DE}" type="presOf" srcId="{5CA0F6BA-7760-4244-B37B-31172F41412A}" destId="{E3445440-020E-4D13-A702-23790C708DDB}" srcOrd="0" destOrd="1" presId="urn:microsoft.com/office/officeart/2005/8/layout/hList1"/>
    <dgm:cxn modelId="{B3C13511-85AD-44FC-ADB9-23CEC614AC45}" srcId="{7FE5AB93-D8CA-4FB9-A2D8-2C76EE305F55}" destId="{CD8FE5FD-277B-4696-9865-63986E1DCABE}" srcOrd="3" destOrd="0" parTransId="{81E4C1C7-2E21-414C-BB66-4BA3D103E436}" sibTransId="{F006E66F-3ADE-4765-939B-5A7FF5EC885B}"/>
    <dgm:cxn modelId="{B0DC7617-A7C0-4392-9660-FA1C10DC9B1F}" type="presOf" srcId="{CD8FE5FD-277B-4696-9865-63986E1DCABE}" destId="{3D02B63B-FD8E-4703-BDE7-CF181937823A}" srcOrd="0" destOrd="0" presId="urn:microsoft.com/office/officeart/2005/8/layout/hList1"/>
    <dgm:cxn modelId="{B4B88F1B-B1E1-4BF0-BFF5-753842E595E9}" srcId="{6FC71388-D6B6-4797-B127-334833405935}" destId="{1DFF098D-DB09-43B2-9C23-83E09F929360}" srcOrd="0" destOrd="0" parTransId="{42917DED-4D74-4323-8CF2-BC022D5D9A4C}" sibTransId="{C73BFC80-5561-4A13-9738-EE050033F981}"/>
    <dgm:cxn modelId="{D9FC805C-CA66-4E42-A1BB-5466F933A788}" type="presOf" srcId="{86F85124-BA7F-4914-B295-B7C1EBF7EAB6}" destId="{B993717D-9276-4016-90A2-18F0297F31C6}" srcOrd="0" destOrd="0" presId="urn:microsoft.com/office/officeart/2005/8/layout/hList1"/>
    <dgm:cxn modelId="{9A09675D-3C1F-4FDC-AEA5-CC7E7AF2363D}" type="presOf" srcId="{E6314DB8-42B3-437B-BF38-F9EAD71CECD4}" destId="{00B60090-3A73-4CED-809D-2C368F19AC75}" srcOrd="0" destOrd="3" presId="urn:microsoft.com/office/officeart/2005/8/layout/hList1"/>
    <dgm:cxn modelId="{EDC30760-67BC-43BD-81D4-8A6FB87E0121}" srcId="{86F85124-BA7F-4914-B295-B7C1EBF7EAB6}" destId="{5CA0F6BA-7760-4244-B37B-31172F41412A}" srcOrd="1" destOrd="0" parTransId="{A25E2490-69EF-46CC-8A2A-9087BA184327}" sibTransId="{80AEF1F2-267A-4B45-948A-72C215CD4D6C}"/>
    <dgm:cxn modelId="{45845C61-00EE-45FC-8C6C-213652D99843}" srcId="{7FE5AB93-D8CA-4FB9-A2D8-2C76EE305F55}" destId="{EFA33030-E0BB-4DA5-BD72-A9E7458F1104}" srcOrd="0" destOrd="0" parTransId="{D4D9E76E-8BEB-4707-AE88-50F056AF72EF}" sibTransId="{C18815F2-62DD-4ED3-A4EF-889CFFEA9388}"/>
    <dgm:cxn modelId="{78338441-9BF6-47C6-8368-D5D8BFCEE780}" type="presOf" srcId="{7FE5AB93-D8CA-4FB9-A2D8-2C76EE305F55}" destId="{80607647-2FF1-423D-A4F7-CE52FAD95878}" srcOrd="0" destOrd="0" presId="urn:microsoft.com/office/officeart/2005/8/layout/hList1"/>
    <dgm:cxn modelId="{4D210F42-7818-4829-9F55-A6637A460D22}" srcId="{CD8FE5FD-277B-4696-9865-63986E1DCABE}" destId="{381C9116-E9AC-4188-8E63-29213506CD3E}" srcOrd="0" destOrd="0" parTransId="{7729C1A5-6CD8-400A-8C0E-FBC174663FCD}" sibTransId="{1138B497-117A-4559-BF0D-696613A84861}"/>
    <dgm:cxn modelId="{959A9A64-39E2-4264-8339-F3FD3D271490}" type="presOf" srcId="{A53217D0-1652-4E60-8130-9DB0458254F8}" destId="{00B60090-3A73-4CED-809D-2C368F19AC75}" srcOrd="0" destOrd="0" presId="urn:microsoft.com/office/officeart/2005/8/layout/hList1"/>
    <dgm:cxn modelId="{A2B91C65-7DA8-485C-8FDA-3EF8CCE48D00}" srcId="{7FE5AB93-D8CA-4FB9-A2D8-2C76EE305F55}" destId="{6FC71388-D6B6-4797-B127-334833405935}" srcOrd="2" destOrd="0" parTransId="{53D3202C-B89A-43DE-BD98-05FD1C60D421}" sibTransId="{64DCDEC0-7FD6-465C-9744-BDFF0AD16770}"/>
    <dgm:cxn modelId="{1B9F326E-5E63-424C-BAE1-1D4644208F1B}" type="presOf" srcId="{1DFF098D-DB09-43B2-9C23-83E09F929360}" destId="{92874AF1-209A-40EE-AC91-145D9E8A520B}" srcOrd="0" destOrd="0" presId="urn:microsoft.com/office/officeart/2005/8/layout/hList1"/>
    <dgm:cxn modelId="{0C10D150-F0A9-4AE5-9B41-9C109D2170AD}" srcId="{86F85124-BA7F-4914-B295-B7C1EBF7EAB6}" destId="{EB4FDAE8-2321-448C-9B06-CE33BF1001E6}" srcOrd="0" destOrd="0" parTransId="{1599712F-05F6-445A-AF72-6BC397929F23}" sibTransId="{95FA3159-97BE-46B2-A8BF-5671A63A6931}"/>
    <dgm:cxn modelId="{75C30A74-21C3-4FBE-AD31-F336FF3FF1CD}" type="presOf" srcId="{B40E5434-F428-46A1-8CF6-8AC09694A25D}" destId="{56191CB0-1D91-43AE-8FA1-16CD28D999E5}" srcOrd="0" destOrd="1" presId="urn:microsoft.com/office/officeart/2005/8/layout/hList1"/>
    <dgm:cxn modelId="{6A1B9D59-D0BD-4787-BC9D-FAD2DC99F84B}" srcId="{EFA33030-E0BB-4DA5-BD72-A9E7458F1104}" destId="{A53217D0-1652-4E60-8130-9DB0458254F8}" srcOrd="0" destOrd="0" parTransId="{B1101C2F-00DA-458F-9C46-40DDC39FC661}" sibTransId="{BF248CDE-FD5B-426A-BE9A-1A25AB061861}"/>
    <dgm:cxn modelId="{C3A4FCA1-A877-4925-8EA3-68318F1A59D5}" srcId="{EFA33030-E0BB-4DA5-BD72-A9E7458F1104}" destId="{E6314DB8-42B3-437B-BF38-F9EAD71CECD4}" srcOrd="3" destOrd="0" parTransId="{F92E15D2-9B47-4C0B-A630-B1455C81E044}" sibTransId="{65CA62C3-C8BD-4688-82AA-CA675A337A76}"/>
    <dgm:cxn modelId="{36BC58AC-0919-4D42-A6C4-81D216E2A7A9}" type="presOf" srcId="{4E8EE797-7B6D-4404-81A6-DC888B1C3500}" destId="{00B60090-3A73-4CED-809D-2C368F19AC75}" srcOrd="0" destOrd="2" presId="urn:microsoft.com/office/officeart/2005/8/layout/hList1"/>
    <dgm:cxn modelId="{55D5E1B3-417F-4B7A-B68D-A0E478114F74}" type="presOf" srcId="{381C9116-E9AC-4188-8E63-29213506CD3E}" destId="{56191CB0-1D91-43AE-8FA1-16CD28D999E5}" srcOrd="0" destOrd="0" presId="urn:microsoft.com/office/officeart/2005/8/layout/hList1"/>
    <dgm:cxn modelId="{26E739BC-C2C8-4142-AA55-39EA051BD60E}" srcId="{CD8FE5FD-277B-4696-9865-63986E1DCABE}" destId="{B40E5434-F428-46A1-8CF6-8AC09694A25D}" srcOrd="1" destOrd="0" parTransId="{02FC769C-6520-43E6-9B7E-6F7106975F44}" sibTransId="{53D3C979-55CD-4006-BBB0-2AAB2929F7D8}"/>
    <dgm:cxn modelId="{FBF63DD6-6E8C-419A-ABFC-DC8542C73ACC}" type="presOf" srcId="{EFA33030-E0BB-4DA5-BD72-A9E7458F1104}" destId="{B9CAE1CC-C119-448D-98F9-9257152DBF3A}" srcOrd="0" destOrd="0" presId="urn:microsoft.com/office/officeart/2005/8/layout/hList1"/>
    <dgm:cxn modelId="{E4DCF7E7-53F3-437C-B827-18A51EC6B674}" srcId="{EFA33030-E0BB-4DA5-BD72-A9E7458F1104}" destId="{4E8EE797-7B6D-4404-81A6-DC888B1C3500}" srcOrd="2" destOrd="0" parTransId="{424BC920-0B40-4251-BB34-5632400A8199}" sibTransId="{311B3EFE-2F30-4D67-AB39-8928242FD4F0}"/>
    <dgm:cxn modelId="{758105F0-69B1-4C9A-A1D5-5FC84C48EDBD}" type="presOf" srcId="{4FDCB4F9-5F80-4DD3-8C8E-F8DDBA7533B1}" destId="{00B60090-3A73-4CED-809D-2C368F19AC75}" srcOrd="0" destOrd="1" presId="urn:microsoft.com/office/officeart/2005/8/layout/hList1"/>
    <dgm:cxn modelId="{58E68BF0-1877-4AE1-9C27-32A2646ADF41}" srcId="{EFA33030-E0BB-4DA5-BD72-A9E7458F1104}" destId="{4FDCB4F9-5F80-4DD3-8C8E-F8DDBA7533B1}" srcOrd="1" destOrd="0" parTransId="{68E56EAB-D666-4281-9248-3781ACCA7EC6}" sibTransId="{A14AFB71-E45B-4D6F-BA5F-2D24871631A4}"/>
    <dgm:cxn modelId="{1216B9A0-DE7B-45F8-9D66-49242EFD474D}" type="presParOf" srcId="{80607647-2FF1-423D-A4F7-CE52FAD95878}" destId="{C1EBCE0D-B5D7-4CCA-9EC9-3CD1935F3424}" srcOrd="0" destOrd="0" presId="urn:microsoft.com/office/officeart/2005/8/layout/hList1"/>
    <dgm:cxn modelId="{30DCEF18-80E0-41C9-85DA-3A03793E4474}" type="presParOf" srcId="{C1EBCE0D-B5D7-4CCA-9EC9-3CD1935F3424}" destId="{B9CAE1CC-C119-448D-98F9-9257152DBF3A}" srcOrd="0" destOrd="0" presId="urn:microsoft.com/office/officeart/2005/8/layout/hList1"/>
    <dgm:cxn modelId="{8FC4D308-8FAE-4649-A861-32D9EEBEE710}" type="presParOf" srcId="{C1EBCE0D-B5D7-4CCA-9EC9-3CD1935F3424}" destId="{00B60090-3A73-4CED-809D-2C368F19AC75}" srcOrd="1" destOrd="0" presId="urn:microsoft.com/office/officeart/2005/8/layout/hList1"/>
    <dgm:cxn modelId="{36D00259-282E-4AC3-87B1-FEE7625EE55B}" type="presParOf" srcId="{80607647-2FF1-423D-A4F7-CE52FAD95878}" destId="{177B1F88-554A-4215-85C3-014BDDF5A28C}" srcOrd="1" destOrd="0" presId="urn:microsoft.com/office/officeart/2005/8/layout/hList1"/>
    <dgm:cxn modelId="{BD591FBF-8549-4BBD-92CC-BEDFC6519481}" type="presParOf" srcId="{80607647-2FF1-423D-A4F7-CE52FAD95878}" destId="{3BDAE271-3221-4F6A-8D8C-D2A852080C28}" srcOrd="2" destOrd="0" presId="urn:microsoft.com/office/officeart/2005/8/layout/hList1"/>
    <dgm:cxn modelId="{6DAC3C5A-9184-4FA5-972E-58AF8E236B9B}" type="presParOf" srcId="{3BDAE271-3221-4F6A-8D8C-D2A852080C28}" destId="{B993717D-9276-4016-90A2-18F0297F31C6}" srcOrd="0" destOrd="0" presId="urn:microsoft.com/office/officeart/2005/8/layout/hList1"/>
    <dgm:cxn modelId="{D4AB44B1-9E41-4FEF-82E9-A68D9951A85B}" type="presParOf" srcId="{3BDAE271-3221-4F6A-8D8C-D2A852080C28}" destId="{E3445440-020E-4D13-A702-23790C708DDB}" srcOrd="1" destOrd="0" presId="urn:microsoft.com/office/officeart/2005/8/layout/hList1"/>
    <dgm:cxn modelId="{C64A54B0-3BBA-4728-B5A7-F345133F6EF4}" type="presParOf" srcId="{80607647-2FF1-423D-A4F7-CE52FAD95878}" destId="{E895377B-0DAF-45A5-8221-CF670C4671CC}" srcOrd="3" destOrd="0" presId="urn:microsoft.com/office/officeart/2005/8/layout/hList1"/>
    <dgm:cxn modelId="{C9182343-F719-4A25-97AA-1F9378ED779B}" type="presParOf" srcId="{80607647-2FF1-423D-A4F7-CE52FAD95878}" destId="{FF29DB65-91B6-4024-AC2E-6DFF38C7CBA1}" srcOrd="4" destOrd="0" presId="urn:microsoft.com/office/officeart/2005/8/layout/hList1"/>
    <dgm:cxn modelId="{13D75BA7-CB2C-4B8C-B964-4A7FBE0711FE}" type="presParOf" srcId="{FF29DB65-91B6-4024-AC2E-6DFF38C7CBA1}" destId="{318150B5-611F-4D1E-B835-D08FD0F064F0}" srcOrd="0" destOrd="0" presId="urn:microsoft.com/office/officeart/2005/8/layout/hList1"/>
    <dgm:cxn modelId="{97AB6DA8-3A83-40FA-B76E-D3E1809C41F6}" type="presParOf" srcId="{FF29DB65-91B6-4024-AC2E-6DFF38C7CBA1}" destId="{92874AF1-209A-40EE-AC91-145D9E8A520B}" srcOrd="1" destOrd="0" presId="urn:microsoft.com/office/officeart/2005/8/layout/hList1"/>
    <dgm:cxn modelId="{26468717-8030-4CBF-8FCE-8BA21EE2E274}" type="presParOf" srcId="{80607647-2FF1-423D-A4F7-CE52FAD95878}" destId="{90B87CC0-AB01-483D-A187-5B3FA4D927F9}" srcOrd="5" destOrd="0" presId="urn:microsoft.com/office/officeart/2005/8/layout/hList1"/>
    <dgm:cxn modelId="{1A8DFE7E-83CD-4EC4-9565-0F76192CE1B5}" type="presParOf" srcId="{80607647-2FF1-423D-A4F7-CE52FAD95878}" destId="{B351BC94-6FBF-451C-A22B-7DA5470E4B97}" srcOrd="6" destOrd="0" presId="urn:microsoft.com/office/officeart/2005/8/layout/hList1"/>
    <dgm:cxn modelId="{9859B29D-2FE4-48A9-AE73-7B436D429F7B}" type="presParOf" srcId="{B351BC94-6FBF-451C-A22B-7DA5470E4B97}" destId="{3D02B63B-FD8E-4703-BDE7-CF181937823A}" srcOrd="0" destOrd="0" presId="urn:microsoft.com/office/officeart/2005/8/layout/hList1"/>
    <dgm:cxn modelId="{F2396C71-D133-4204-97AE-06CEDB6EDA96}" type="presParOf" srcId="{B351BC94-6FBF-451C-A22B-7DA5470E4B97}" destId="{56191CB0-1D91-43AE-8FA1-16CD28D999E5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E4C2C4F-7B09-4D6D-8692-DDEEA22A78E0}">
      <dsp:nvSpPr>
        <dsp:cNvPr id="0" name=""/>
        <dsp:cNvSpPr/>
      </dsp:nvSpPr>
      <dsp:spPr>
        <a:xfrm>
          <a:off x="0" y="7909"/>
          <a:ext cx="11029950" cy="6318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Advertising</a:t>
          </a:r>
        </a:p>
      </dsp:txBody>
      <dsp:txXfrm>
        <a:off x="30842" y="38751"/>
        <a:ext cx="10968266" cy="570116"/>
      </dsp:txXfrm>
    </dsp:sp>
    <dsp:sp modelId="{1585F89C-9570-44B2-9A07-EB3B8F997890}">
      <dsp:nvSpPr>
        <dsp:cNvPr id="0" name=""/>
        <dsp:cNvSpPr/>
      </dsp:nvSpPr>
      <dsp:spPr>
        <a:xfrm>
          <a:off x="0" y="639709"/>
          <a:ext cx="11029950" cy="4471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0201" tIns="34290" rIns="192024" bIns="34290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100" kern="1200" dirty="0"/>
            <a:t>Any paid form of presenting ideas, goods, or services by an identified sponsor.</a:t>
          </a:r>
        </a:p>
      </dsp:txBody>
      <dsp:txXfrm>
        <a:off x="0" y="639709"/>
        <a:ext cx="11029950" cy="447120"/>
      </dsp:txXfrm>
    </dsp:sp>
    <dsp:sp modelId="{FF80A305-35F1-40F2-A992-3A3A414B7D87}">
      <dsp:nvSpPr>
        <dsp:cNvPr id="0" name=""/>
        <dsp:cNvSpPr/>
      </dsp:nvSpPr>
      <dsp:spPr>
        <a:xfrm>
          <a:off x="0" y="1086829"/>
          <a:ext cx="11029950" cy="6318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Public Relations</a:t>
          </a:r>
        </a:p>
      </dsp:txBody>
      <dsp:txXfrm>
        <a:off x="30842" y="1117671"/>
        <a:ext cx="10968266" cy="570116"/>
      </dsp:txXfrm>
    </dsp:sp>
    <dsp:sp modelId="{2326C840-C936-48A3-82E3-1A15D722BA4E}">
      <dsp:nvSpPr>
        <dsp:cNvPr id="0" name=""/>
        <dsp:cNvSpPr/>
      </dsp:nvSpPr>
      <dsp:spPr>
        <a:xfrm>
          <a:off x="0" y="1718629"/>
          <a:ext cx="11029950" cy="62876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0201" tIns="34290" rIns="192024" bIns="34290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100" kern="1200" dirty="0"/>
            <a:t>Creating goodwill between an organization and the “public” or target segments it is trying to reach.</a:t>
          </a:r>
        </a:p>
      </dsp:txBody>
      <dsp:txXfrm>
        <a:off x="0" y="1718629"/>
        <a:ext cx="11029950" cy="628762"/>
      </dsp:txXfrm>
    </dsp:sp>
    <dsp:sp modelId="{709F08E5-7172-4DA7-8E14-A881209CFF0D}">
      <dsp:nvSpPr>
        <dsp:cNvPr id="0" name=""/>
        <dsp:cNvSpPr/>
      </dsp:nvSpPr>
      <dsp:spPr>
        <a:xfrm>
          <a:off x="0" y="2347392"/>
          <a:ext cx="11029950" cy="6318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Direct Marketing</a:t>
          </a:r>
        </a:p>
      </dsp:txBody>
      <dsp:txXfrm>
        <a:off x="30842" y="2378234"/>
        <a:ext cx="10968266" cy="570116"/>
      </dsp:txXfrm>
    </dsp:sp>
    <dsp:sp modelId="{F8DED24F-C6B9-4B30-8EA5-61B0A0A4F038}">
      <dsp:nvSpPr>
        <dsp:cNvPr id="0" name=""/>
        <dsp:cNvSpPr/>
      </dsp:nvSpPr>
      <dsp:spPr>
        <a:xfrm>
          <a:off x="0" y="2979192"/>
          <a:ext cx="11029950" cy="4471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0201" tIns="34290" rIns="192024" bIns="34290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100" kern="1200" dirty="0"/>
            <a:t>Selling products or services directly to consumers rather than going through retailer</a:t>
          </a:r>
        </a:p>
      </dsp:txBody>
      <dsp:txXfrm>
        <a:off x="0" y="2979192"/>
        <a:ext cx="11029950" cy="447120"/>
      </dsp:txXfrm>
    </dsp:sp>
    <dsp:sp modelId="{D84C5F74-834F-4D59-8EB9-3B9CFB880C4D}">
      <dsp:nvSpPr>
        <dsp:cNvPr id="0" name=""/>
        <dsp:cNvSpPr/>
      </dsp:nvSpPr>
      <dsp:spPr>
        <a:xfrm>
          <a:off x="0" y="3426312"/>
          <a:ext cx="11029950" cy="6318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Sales promotions</a:t>
          </a:r>
        </a:p>
      </dsp:txBody>
      <dsp:txXfrm>
        <a:off x="30842" y="3457154"/>
        <a:ext cx="10968266" cy="570116"/>
      </dsp:txXfrm>
    </dsp:sp>
    <dsp:sp modelId="{8FAFE067-DC85-4BFA-96F1-C853D5436067}">
      <dsp:nvSpPr>
        <dsp:cNvPr id="0" name=""/>
        <dsp:cNvSpPr/>
      </dsp:nvSpPr>
      <dsp:spPr>
        <a:xfrm>
          <a:off x="0" y="4058112"/>
          <a:ext cx="11029950" cy="62876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0201" tIns="34290" rIns="192024" bIns="34290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100" kern="1200" dirty="0"/>
            <a:t>Marketing activities that aim to temporarily boost sales of a product or service by adding to the basic value offered</a:t>
          </a:r>
        </a:p>
      </dsp:txBody>
      <dsp:txXfrm>
        <a:off x="0" y="4058112"/>
        <a:ext cx="11029950" cy="628762"/>
      </dsp:txXfrm>
    </dsp:sp>
    <dsp:sp modelId="{78236F99-510E-4279-8109-4824A3CBC653}">
      <dsp:nvSpPr>
        <dsp:cNvPr id="0" name=""/>
        <dsp:cNvSpPr/>
      </dsp:nvSpPr>
      <dsp:spPr>
        <a:xfrm>
          <a:off x="0" y="4686874"/>
          <a:ext cx="11029950" cy="6318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Personal Selling</a:t>
          </a:r>
        </a:p>
      </dsp:txBody>
      <dsp:txXfrm>
        <a:off x="30842" y="4717716"/>
        <a:ext cx="10968266" cy="570116"/>
      </dsp:txXfrm>
    </dsp:sp>
    <dsp:sp modelId="{F7B64259-173A-4FD5-A13D-D7C737DA6647}">
      <dsp:nvSpPr>
        <dsp:cNvPr id="0" name=""/>
        <dsp:cNvSpPr/>
      </dsp:nvSpPr>
      <dsp:spPr>
        <a:xfrm>
          <a:off x="0" y="5318674"/>
          <a:ext cx="11029950" cy="628762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50201" tIns="34290" rIns="192024" bIns="34290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100" kern="1200" dirty="0"/>
            <a:t>Uses people to develop relationships with target audiences for the purpose of selling products and services.</a:t>
          </a:r>
        </a:p>
      </dsp:txBody>
      <dsp:txXfrm>
        <a:off x="0" y="5318674"/>
        <a:ext cx="11029950" cy="62876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2265297-C108-4881-91B7-FC46A67B5C6F}">
      <dsp:nvSpPr>
        <dsp:cNvPr id="0" name=""/>
        <dsp:cNvSpPr/>
      </dsp:nvSpPr>
      <dsp:spPr>
        <a:xfrm>
          <a:off x="3446" y="167113"/>
          <a:ext cx="3360687" cy="547200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5128" tIns="77216" rIns="135128" bIns="77216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Symbol" panose="05050102010706020507" pitchFamily="18" charset="2"/>
            <a:buNone/>
          </a:pPr>
          <a:r>
            <a:rPr lang="en-US" sz="1900" b="1" kern="1200" dirty="0"/>
            <a:t>Informative Advertising</a:t>
          </a:r>
          <a:endParaRPr lang="en-US" sz="1900" kern="1200" dirty="0"/>
        </a:p>
      </dsp:txBody>
      <dsp:txXfrm>
        <a:off x="3446" y="167113"/>
        <a:ext cx="3360687" cy="547200"/>
      </dsp:txXfrm>
    </dsp:sp>
    <dsp:sp modelId="{75EB9067-219B-447A-9146-6474C39CF2A4}">
      <dsp:nvSpPr>
        <dsp:cNvPr id="0" name=""/>
        <dsp:cNvSpPr/>
      </dsp:nvSpPr>
      <dsp:spPr>
        <a:xfrm>
          <a:off x="3446" y="714313"/>
          <a:ext cx="3360687" cy="2796811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346" tIns="101346" rIns="135128" bIns="152019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900" kern="1200" dirty="0"/>
            <a:t>Creates awareness of brands, products, services, and ideas. It announces new products and programs and can educate people about the attributes and benefits of new or established products.</a:t>
          </a:r>
        </a:p>
      </dsp:txBody>
      <dsp:txXfrm>
        <a:off x="3446" y="714313"/>
        <a:ext cx="3360687" cy="2796811"/>
      </dsp:txXfrm>
    </dsp:sp>
    <dsp:sp modelId="{770E90C9-3D4A-4DA5-AE01-29010D10B090}">
      <dsp:nvSpPr>
        <dsp:cNvPr id="0" name=""/>
        <dsp:cNvSpPr/>
      </dsp:nvSpPr>
      <dsp:spPr>
        <a:xfrm>
          <a:off x="3834631" y="167113"/>
          <a:ext cx="3360687" cy="547200"/>
        </a:xfrm>
        <a:prstGeom prst="rect">
          <a:avLst/>
        </a:prstGeom>
        <a:solidFill>
          <a:schemeClr val="accent2">
            <a:hueOff val="595867"/>
            <a:satOff val="3457"/>
            <a:lumOff val="3432"/>
            <a:alphaOff val="0"/>
          </a:schemeClr>
        </a:solidFill>
        <a:ln w="22225" cap="rnd" cmpd="sng" algn="ctr">
          <a:solidFill>
            <a:schemeClr val="accent2">
              <a:hueOff val="595867"/>
              <a:satOff val="3457"/>
              <a:lumOff val="3432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5128" tIns="77216" rIns="135128" bIns="77216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Symbol" panose="05050102010706020507" pitchFamily="18" charset="2"/>
            <a:buNone/>
          </a:pPr>
          <a:r>
            <a:rPr lang="en-US" sz="1900" b="1" kern="1200" dirty="0"/>
            <a:t>Persuasive Advertising</a:t>
          </a:r>
          <a:endParaRPr lang="en-US" sz="1900" kern="1200" dirty="0"/>
        </a:p>
      </dsp:txBody>
      <dsp:txXfrm>
        <a:off x="3834631" y="167113"/>
        <a:ext cx="3360687" cy="547200"/>
      </dsp:txXfrm>
    </dsp:sp>
    <dsp:sp modelId="{6C8546AA-5713-4E3C-8130-9E7E9CA67702}">
      <dsp:nvSpPr>
        <dsp:cNvPr id="0" name=""/>
        <dsp:cNvSpPr/>
      </dsp:nvSpPr>
      <dsp:spPr>
        <a:xfrm>
          <a:off x="3834631" y="714313"/>
          <a:ext cx="3360687" cy="2796811"/>
        </a:xfrm>
        <a:prstGeom prst="rect">
          <a:avLst/>
        </a:prstGeom>
        <a:solidFill>
          <a:schemeClr val="accent2">
            <a:tint val="40000"/>
            <a:alpha val="90000"/>
            <a:hueOff val="522394"/>
            <a:satOff val="6723"/>
            <a:lumOff val="875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522394"/>
              <a:satOff val="6723"/>
              <a:lumOff val="875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346" tIns="101346" rIns="135128" bIns="152019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900" kern="1200" dirty="0"/>
            <a:t>Tries to convince customers that a company’s services or products are the best, and it works to alter perceptions and enhance the image of a company or product. Its goal is to influence consumers to take action and switch brands, try a new product, or remain loyal to a current brand.</a:t>
          </a:r>
        </a:p>
      </dsp:txBody>
      <dsp:txXfrm>
        <a:off x="3834631" y="714313"/>
        <a:ext cx="3360687" cy="2796811"/>
      </dsp:txXfrm>
    </dsp:sp>
    <dsp:sp modelId="{55A9488A-AEA4-4E23-9893-A3482707D02C}">
      <dsp:nvSpPr>
        <dsp:cNvPr id="0" name=""/>
        <dsp:cNvSpPr/>
      </dsp:nvSpPr>
      <dsp:spPr>
        <a:xfrm>
          <a:off x="7665815" y="167113"/>
          <a:ext cx="3360687" cy="547200"/>
        </a:xfrm>
        <a:prstGeom prst="rect">
          <a:avLst/>
        </a:prstGeom>
        <a:solidFill>
          <a:schemeClr val="accent2">
            <a:hueOff val="1191735"/>
            <a:satOff val="6913"/>
            <a:lumOff val="6864"/>
            <a:alphaOff val="0"/>
          </a:schemeClr>
        </a:solidFill>
        <a:ln w="22225" cap="rnd" cmpd="sng" algn="ctr">
          <a:solidFill>
            <a:schemeClr val="accent2">
              <a:hueOff val="1191735"/>
              <a:satOff val="6913"/>
              <a:lumOff val="686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5128" tIns="77216" rIns="135128" bIns="77216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Symbol" panose="05050102010706020507" pitchFamily="18" charset="2"/>
            <a:buNone/>
          </a:pPr>
          <a:r>
            <a:rPr lang="en-US" sz="1900" b="1" kern="1200" dirty="0"/>
            <a:t>Reminder Advertising</a:t>
          </a:r>
          <a:endParaRPr lang="en-US" sz="1900" kern="1200" dirty="0"/>
        </a:p>
      </dsp:txBody>
      <dsp:txXfrm>
        <a:off x="7665815" y="167113"/>
        <a:ext cx="3360687" cy="547200"/>
      </dsp:txXfrm>
    </dsp:sp>
    <dsp:sp modelId="{7869FBC5-3097-4474-B4CA-1556F9E5A908}">
      <dsp:nvSpPr>
        <dsp:cNvPr id="0" name=""/>
        <dsp:cNvSpPr/>
      </dsp:nvSpPr>
      <dsp:spPr>
        <a:xfrm>
          <a:off x="7665815" y="714313"/>
          <a:ext cx="3360687" cy="2796811"/>
        </a:xfrm>
        <a:prstGeom prst="rect">
          <a:avLst/>
        </a:prstGeom>
        <a:solidFill>
          <a:schemeClr val="accent2">
            <a:tint val="40000"/>
            <a:alpha val="90000"/>
            <a:hueOff val="1044789"/>
            <a:satOff val="13446"/>
            <a:lumOff val="1751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1044789"/>
              <a:satOff val="13446"/>
              <a:lumOff val="175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346" tIns="101346" rIns="135128" bIns="152019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900" kern="1200" dirty="0"/>
            <a:t>Reminds people about the need for a product or service, or the features and benefits it will provide when they purchase promptly.</a:t>
          </a:r>
        </a:p>
      </dsp:txBody>
      <dsp:txXfrm>
        <a:off x="7665815" y="714313"/>
        <a:ext cx="3360687" cy="279681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9CAE1CC-C119-448D-98F9-9257152DBF3A}">
      <dsp:nvSpPr>
        <dsp:cNvPr id="0" name=""/>
        <dsp:cNvSpPr/>
      </dsp:nvSpPr>
      <dsp:spPr>
        <a:xfrm>
          <a:off x="4147" y="115492"/>
          <a:ext cx="2493587" cy="600688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Symbol" panose="05050102010706020507" pitchFamily="18" charset="2"/>
            <a:buNone/>
          </a:pPr>
          <a:r>
            <a:rPr lang="en-US" sz="1700" b="1" kern="1200" dirty="0"/>
            <a:t>Product situation:</a:t>
          </a:r>
          <a:endParaRPr lang="en-US" sz="1700" kern="1200" dirty="0"/>
        </a:p>
      </dsp:txBody>
      <dsp:txXfrm>
        <a:off x="4147" y="115492"/>
        <a:ext cx="2493587" cy="600688"/>
      </dsp:txXfrm>
    </dsp:sp>
    <dsp:sp modelId="{00B60090-3A73-4CED-809D-2C368F19AC75}">
      <dsp:nvSpPr>
        <dsp:cNvPr id="0" name=""/>
        <dsp:cNvSpPr/>
      </dsp:nvSpPr>
      <dsp:spPr>
        <a:xfrm>
          <a:off x="4147" y="716180"/>
          <a:ext cx="2493587" cy="2846565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700" kern="1200" dirty="0"/>
            <a:t>When a product is of a high unit value, 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700" kern="1200" dirty="0"/>
            <a:t>When it is in the introductory stage of its life cycle, 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700" kern="1200" dirty="0"/>
            <a:t>When it requires personal attention to match consumer needs, 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700" kern="1200" dirty="0"/>
            <a:t>When it requires product demonstration or after-sales services.</a:t>
          </a:r>
        </a:p>
      </dsp:txBody>
      <dsp:txXfrm>
        <a:off x="4147" y="716180"/>
        <a:ext cx="2493587" cy="2846565"/>
      </dsp:txXfrm>
    </dsp:sp>
    <dsp:sp modelId="{B993717D-9276-4016-90A2-18F0297F31C6}">
      <dsp:nvSpPr>
        <dsp:cNvPr id="0" name=""/>
        <dsp:cNvSpPr/>
      </dsp:nvSpPr>
      <dsp:spPr>
        <a:xfrm>
          <a:off x="2846836" y="115492"/>
          <a:ext cx="2493587" cy="600688"/>
        </a:xfrm>
        <a:prstGeom prst="rect">
          <a:avLst/>
        </a:prstGeom>
        <a:solidFill>
          <a:schemeClr val="accent2">
            <a:hueOff val="397245"/>
            <a:satOff val="2304"/>
            <a:lumOff val="2288"/>
            <a:alphaOff val="0"/>
          </a:schemeClr>
        </a:solidFill>
        <a:ln w="22225" cap="rnd" cmpd="sng" algn="ctr">
          <a:solidFill>
            <a:schemeClr val="accent2">
              <a:hueOff val="397245"/>
              <a:satOff val="2304"/>
              <a:lumOff val="2288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Symbol" panose="05050102010706020507" pitchFamily="18" charset="2"/>
            <a:buNone/>
          </a:pPr>
          <a:r>
            <a:rPr lang="en-US" sz="1700" b="1" kern="1200" dirty="0"/>
            <a:t>Market situation</a:t>
          </a:r>
          <a:r>
            <a:rPr lang="en-US" sz="1700" kern="1200" dirty="0"/>
            <a:t>:</a:t>
          </a:r>
        </a:p>
      </dsp:txBody>
      <dsp:txXfrm>
        <a:off x="2846836" y="115492"/>
        <a:ext cx="2493587" cy="600688"/>
      </dsp:txXfrm>
    </dsp:sp>
    <dsp:sp modelId="{E3445440-020E-4D13-A702-23790C708DDB}">
      <dsp:nvSpPr>
        <dsp:cNvPr id="0" name=""/>
        <dsp:cNvSpPr/>
      </dsp:nvSpPr>
      <dsp:spPr>
        <a:xfrm>
          <a:off x="2846836" y="716180"/>
          <a:ext cx="2493587" cy="2846565"/>
        </a:xfrm>
        <a:prstGeom prst="rect">
          <a:avLst/>
        </a:prstGeom>
        <a:solidFill>
          <a:schemeClr val="accent2">
            <a:tint val="40000"/>
            <a:alpha val="90000"/>
            <a:hueOff val="348263"/>
            <a:satOff val="4482"/>
            <a:lumOff val="584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348263"/>
              <a:satOff val="4482"/>
              <a:lumOff val="58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700" kern="1200" dirty="0"/>
            <a:t>When a firm serves a small number of large-size buyers or a small/local market. 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700" kern="1200" dirty="0"/>
            <a:t>When an indirect channel of distribution is used for selling to agents or middlemen.</a:t>
          </a:r>
        </a:p>
      </dsp:txBody>
      <dsp:txXfrm>
        <a:off x="2846836" y="716180"/>
        <a:ext cx="2493587" cy="2846565"/>
      </dsp:txXfrm>
    </dsp:sp>
    <dsp:sp modelId="{318150B5-611F-4D1E-B835-D08FD0F064F0}">
      <dsp:nvSpPr>
        <dsp:cNvPr id="0" name=""/>
        <dsp:cNvSpPr/>
      </dsp:nvSpPr>
      <dsp:spPr>
        <a:xfrm>
          <a:off x="5689526" y="115492"/>
          <a:ext cx="2493587" cy="600688"/>
        </a:xfrm>
        <a:prstGeom prst="rect">
          <a:avLst/>
        </a:prstGeom>
        <a:solidFill>
          <a:schemeClr val="accent2">
            <a:hueOff val="794490"/>
            <a:satOff val="4609"/>
            <a:lumOff val="4576"/>
            <a:alphaOff val="0"/>
          </a:schemeClr>
        </a:solidFill>
        <a:ln w="22225" cap="rnd" cmpd="sng" algn="ctr">
          <a:solidFill>
            <a:schemeClr val="accent2">
              <a:hueOff val="794490"/>
              <a:satOff val="4609"/>
              <a:lumOff val="4576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Symbol" panose="05050102010706020507" pitchFamily="18" charset="2"/>
            <a:buNone/>
          </a:pPr>
          <a:r>
            <a:rPr lang="en-US" sz="1700" b="1" kern="1200" dirty="0"/>
            <a:t>Company situation:</a:t>
          </a:r>
          <a:endParaRPr lang="en-US" sz="1700" kern="1200" dirty="0"/>
        </a:p>
      </dsp:txBody>
      <dsp:txXfrm>
        <a:off x="5689526" y="115492"/>
        <a:ext cx="2493587" cy="600688"/>
      </dsp:txXfrm>
    </dsp:sp>
    <dsp:sp modelId="{92874AF1-209A-40EE-AC91-145D9E8A520B}">
      <dsp:nvSpPr>
        <dsp:cNvPr id="0" name=""/>
        <dsp:cNvSpPr/>
      </dsp:nvSpPr>
      <dsp:spPr>
        <a:xfrm>
          <a:off x="5689526" y="716180"/>
          <a:ext cx="2493587" cy="2846565"/>
        </a:xfrm>
        <a:prstGeom prst="rect">
          <a:avLst/>
        </a:prstGeom>
        <a:solidFill>
          <a:schemeClr val="accent2">
            <a:tint val="40000"/>
            <a:alpha val="90000"/>
            <a:hueOff val="696526"/>
            <a:satOff val="8964"/>
            <a:lumOff val="1167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696526"/>
              <a:satOff val="8964"/>
              <a:lumOff val="1167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700" kern="1200" dirty="0"/>
            <a:t>When a firm is not in a good position to use impersonal communication media, or it cannot afford to have a large and regular advertising outlay.</a:t>
          </a:r>
        </a:p>
      </dsp:txBody>
      <dsp:txXfrm>
        <a:off x="5689526" y="716180"/>
        <a:ext cx="2493587" cy="2846565"/>
      </dsp:txXfrm>
    </dsp:sp>
    <dsp:sp modelId="{3D02B63B-FD8E-4703-BDE7-CF181937823A}">
      <dsp:nvSpPr>
        <dsp:cNvPr id="0" name=""/>
        <dsp:cNvSpPr/>
      </dsp:nvSpPr>
      <dsp:spPr>
        <a:xfrm>
          <a:off x="8532215" y="115492"/>
          <a:ext cx="2493587" cy="600688"/>
        </a:xfrm>
        <a:prstGeom prst="rect">
          <a:avLst/>
        </a:prstGeom>
        <a:solidFill>
          <a:schemeClr val="accent2">
            <a:hueOff val="1191735"/>
            <a:satOff val="6913"/>
            <a:lumOff val="6864"/>
            <a:alphaOff val="0"/>
          </a:schemeClr>
        </a:solidFill>
        <a:ln w="22225" cap="rnd" cmpd="sng" algn="ctr">
          <a:solidFill>
            <a:schemeClr val="accent2">
              <a:hueOff val="1191735"/>
              <a:satOff val="6913"/>
              <a:lumOff val="686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Symbol" panose="05050102010706020507" pitchFamily="18" charset="2"/>
            <a:buNone/>
          </a:pPr>
          <a:r>
            <a:rPr lang="en-US" sz="1700" b="1" kern="1200" dirty="0"/>
            <a:t>Consumer behavior situation:</a:t>
          </a:r>
          <a:endParaRPr lang="en-US" sz="1700" kern="1200" dirty="0"/>
        </a:p>
      </dsp:txBody>
      <dsp:txXfrm>
        <a:off x="8532215" y="115492"/>
        <a:ext cx="2493587" cy="600688"/>
      </dsp:txXfrm>
    </dsp:sp>
    <dsp:sp modelId="{56191CB0-1D91-43AE-8FA1-16CD28D999E5}">
      <dsp:nvSpPr>
        <dsp:cNvPr id="0" name=""/>
        <dsp:cNvSpPr/>
      </dsp:nvSpPr>
      <dsp:spPr>
        <a:xfrm>
          <a:off x="8532215" y="716180"/>
          <a:ext cx="2493587" cy="2846565"/>
        </a:xfrm>
        <a:prstGeom prst="rect">
          <a:avLst/>
        </a:prstGeom>
        <a:solidFill>
          <a:schemeClr val="accent2">
            <a:tint val="40000"/>
            <a:alpha val="90000"/>
            <a:hueOff val="1044789"/>
            <a:satOff val="13446"/>
            <a:lumOff val="1751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1044789"/>
              <a:satOff val="13446"/>
              <a:lumOff val="175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700" kern="1200" dirty="0"/>
            <a:t>When purchases are valuable but infrequent, 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Symbol" panose="05050102010706020507" pitchFamily="18" charset="2"/>
            <a:buChar char=""/>
          </a:pPr>
          <a:r>
            <a:rPr lang="en-US" sz="1700" kern="1200" dirty="0"/>
            <a:t>When competition is at such a level that consumers require persuasion and follow-up</a:t>
          </a:r>
        </a:p>
      </dsp:txBody>
      <dsp:txXfrm>
        <a:off x="8532215" y="716180"/>
        <a:ext cx="2493587" cy="284656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6534" y="3085765"/>
            <a:ext cx="11262866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05951" y="5956137"/>
            <a:ext cx="284480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2" y="5951811"/>
            <a:ext cx="691721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1644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254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63871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8839201" y="599725"/>
            <a:ext cx="2906817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675726"/>
            <a:ext cx="2004164" cy="518307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4923" y="675726"/>
            <a:ext cx="7896279" cy="5183073"/>
          </a:xfrm>
        </p:spPr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93673" y="5956137"/>
            <a:ext cx="1328141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4923" y="5951811"/>
            <a:ext cx="7896279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46615" y="5956137"/>
            <a:ext cx="1164195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49562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180496"/>
            <a:ext cx="11029615" cy="367830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52508" cy="365125"/>
          </a:xfrm>
        </p:spPr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90217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7817" y="5141974"/>
            <a:ext cx="11290860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43910"/>
            <a:ext cx="11029615" cy="1497507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4541417"/>
            <a:ext cx="11029615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0815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3" y="2228003"/>
            <a:ext cx="5422390" cy="363304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8417" y="2228003"/>
            <a:ext cx="5422392" cy="363304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58292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50892"/>
            <a:ext cx="5087075" cy="536005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4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3735" y="2250892"/>
            <a:ext cx="5087073" cy="553373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709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54453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683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75894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4741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493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47817" y="5141973"/>
            <a:ext cx="11298200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5262296"/>
            <a:ext cx="490944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7816" y="601200"/>
            <a:ext cx="1129284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40823" y="5262296"/>
            <a:ext cx="586998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4469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817" y="599725"/>
            <a:ext cx="11290859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7"/>
            <a:ext cx="11029617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64275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336003"/>
            <a:ext cx="11029616" cy="3522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05951" y="5956137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5951811"/>
            <a:ext cx="69172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58300" y="5956137"/>
            <a:ext cx="10525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167952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s://courses.lumenlearning.com/waymakerintromarketingxmasterfall2016/" TargetMode="External"/><Relationship Id="rId2" Type="http://schemas.openxmlformats.org/officeDocument/2006/relationships/hyperlink" Target="https://open.umn.edu/opentextbooks/textbooks/launch-advertising-and-promotion-in-real-time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go.view.usg.edu/d2l/home/2366486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D2BE70-507A-4EEE-9BA8-F92DB3A8F47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Module 4 – promotional mix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FB552FF-0F67-4428-9FFF-1911AA7F10E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Key concepts and Definitions</a:t>
            </a:r>
          </a:p>
        </p:txBody>
      </p:sp>
    </p:spTree>
    <p:extLst>
      <p:ext uri="{BB962C8B-B14F-4D97-AF65-F5344CB8AC3E}">
        <p14:creationId xmlns:p14="http://schemas.microsoft.com/office/powerpoint/2010/main" val="41091649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A0DC7298-6AAB-4845-B20C-9414D112ECE3}"/>
              </a:ext>
            </a:extLst>
          </p:cNvPr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1649615082"/>
              </p:ext>
            </p:extLst>
          </p:nvPr>
        </p:nvGraphicFramePr>
        <p:xfrm>
          <a:off x="742950" y="571182"/>
          <a:ext cx="11029950" cy="595534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5489723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9F1BB6-BB78-45D5-8910-6E4B4AAF34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Functions of advertising</a:t>
            </a: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2831E3CB-EC47-4771-969F-5F0A2B68C14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05340679"/>
              </p:ext>
            </p:extLst>
          </p:nvPr>
        </p:nvGraphicFramePr>
        <p:xfrm>
          <a:off x="581025" y="2181225"/>
          <a:ext cx="11029950" cy="36782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0313023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73224976-7B6C-436B-BF2A-62485F861CE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621223"/>
              </p:ext>
            </p:extLst>
          </p:nvPr>
        </p:nvGraphicFramePr>
        <p:xfrm>
          <a:off x="91441" y="125730"/>
          <a:ext cx="11955779" cy="66065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118565">
                  <a:extLst>
                    <a:ext uri="{9D8B030D-6E8A-4147-A177-3AD203B41FA5}">
                      <a16:colId xmlns:a16="http://schemas.microsoft.com/office/drawing/2014/main" val="2386958620"/>
                    </a:ext>
                  </a:extLst>
                </a:gridCol>
                <a:gridCol w="4918607">
                  <a:extLst>
                    <a:ext uri="{9D8B030D-6E8A-4147-A177-3AD203B41FA5}">
                      <a16:colId xmlns:a16="http://schemas.microsoft.com/office/drawing/2014/main" val="1265442848"/>
                    </a:ext>
                  </a:extLst>
                </a:gridCol>
                <a:gridCol w="4918607">
                  <a:extLst>
                    <a:ext uri="{9D8B030D-6E8A-4147-A177-3AD203B41FA5}">
                      <a16:colId xmlns:a16="http://schemas.microsoft.com/office/drawing/2014/main" val="3009015699"/>
                    </a:ext>
                  </a:extLst>
                </a:gridCol>
              </a:tblGrid>
              <a:tr h="293828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Advertising Media Type</a:t>
                      </a:r>
                      <a:endParaRPr lang="en-US" sz="1400" dirty="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</a:rPr>
                        <a:t>Strengths</a:t>
                      </a:r>
                      <a:endParaRPr lang="en-US" sz="14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</a:rPr>
                        <a:t>Weaknesses</a:t>
                      </a:r>
                      <a:endParaRPr lang="en-US" sz="14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extLst>
                  <a:ext uri="{0D108BD9-81ED-4DB2-BD59-A6C34878D82A}">
                    <a16:rowId xmlns:a16="http://schemas.microsoft.com/office/drawing/2014/main" val="1598435185"/>
                  </a:ext>
                </a:extLst>
              </a:tr>
              <a:tr h="1216486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</a:rPr>
                        <a:t>Television</a:t>
                      </a:r>
                      <a:endParaRPr lang="en-US" sz="1400" dirty="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Strong emotional impact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Mass coverage/small cost per impression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Repeat message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Creative flexibility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Entertaining/prestigious</a:t>
                      </a:r>
                      <a:endParaRPr lang="en-US" sz="1400" dirty="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High costs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High clutter (too many ads)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Short-lived impression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Programming quality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Schedule inflexibility</a:t>
                      </a:r>
                      <a:endParaRPr lang="en-US" sz="14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extLst>
                  <a:ext uri="{0D108BD9-81ED-4DB2-BD59-A6C34878D82A}">
                    <a16:rowId xmlns:a16="http://schemas.microsoft.com/office/drawing/2014/main" val="3860174045"/>
                  </a:ext>
                </a:extLst>
              </a:tr>
              <a:tr h="969935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</a:rPr>
                        <a:t>Radio</a:t>
                      </a:r>
                      <a:endParaRPr lang="en-US" sz="14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Immediacy</a:t>
                      </a:r>
                    </a:p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Low cost per impression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Highly flexible</a:t>
                      </a:r>
                      <a:endParaRPr lang="en-US" sz="1400" dirty="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Limited national coverage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High clutter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Less easily perceived during drive time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Fleeting message</a:t>
                      </a:r>
                      <a:endParaRPr lang="en-US" sz="1400" dirty="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extLst>
                  <a:ext uri="{0D108BD9-81ED-4DB2-BD59-A6C34878D82A}">
                    <a16:rowId xmlns:a16="http://schemas.microsoft.com/office/drawing/2014/main" val="1850116837"/>
                  </a:ext>
                </a:extLst>
              </a:tr>
              <a:tr h="1216486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</a:rPr>
                        <a:t>Newspapers</a:t>
                      </a:r>
                      <a:endParaRPr lang="en-US" sz="14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Flexibility (size, timing, etc.)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Community prestige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Market coverage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Offer merchandising services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Reader involvement</a:t>
                      </a:r>
                      <a:endParaRPr lang="en-US" sz="1400" dirty="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Declining readership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Short life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Technical quality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Clutter</a:t>
                      </a:r>
                      <a:endParaRPr lang="en-US" sz="14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extLst>
                  <a:ext uri="{0D108BD9-81ED-4DB2-BD59-A6C34878D82A}">
                    <a16:rowId xmlns:a16="http://schemas.microsoft.com/office/drawing/2014/main" val="1458948128"/>
                  </a:ext>
                </a:extLst>
              </a:tr>
              <a:tr h="723384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</a:rPr>
                        <a:t>Magazines</a:t>
                      </a:r>
                      <a:endParaRPr lang="en-US" sz="14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Highly segmented audiences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High-profile audiences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Reproduction quality</a:t>
                      </a:r>
                      <a:endParaRPr lang="en-US" sz="1400" dirty="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Inflexible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Narrow audiences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Waste circulation</a:t>
                      </a:r>
                      <a:endParaRPr lang="en-US" sz="1400" dirty="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extLst>
                  <a:ext uri="{0D108BD9-81ED-4DB2-BD59-A6C34878D82A}">
                    <a16:rowId xmlns:a16="http://schemas.microsoft.com/office/drawing/2014/main" val="901214501"/>
                  </a:ext>
                </a:extLst>
              </a:tr>
              <a:tr h="723384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</a:rPr>
                        <a:t>Display Ads:</a:t>
                      </a:r>
                    </a:p>
                    <a:p>
                      <a:pPr marL="0" marR="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400">
                          <a:effectLst/>
                        </a:rPr>
                        <a:t>Billboards, Posters, Flyers, etc.</a:t>
                      </a:r>
                      <a:endParaRPr lang="en-US" sz="14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Mass coverage/small cost per impression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Repeat message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Creative flexibility</a:t>
                      </a:r>
                      <a:endParaRPr lang="en-US" sz="14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High clutter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Short-lived impression</a:t>
                      </a:r>
                      <a:endParaRPr lang="en-US" sz="1400" dirty="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extLst>
                  <a:ext uri="{0D108BD9-81ED-4DB2-BD59-A6C34878D82A}">
                    <a16:rowId xmlns:a16="http://schemas.microsoft.com/office/drawing/2014/main" val="3512259644"/>
                  </a:ext>
                </a:extLst>
              </a:tr>
              <a:tr h="1463037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</a:rPr>
                        <a:t>Online Ads (including mobile):</a:t>
                      </a:r>
                    </a:p>
                    <a:p>
                      <a:pPr marL="0" marR="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</a:pPr>
                      <a:r>
                        <a:rPr lang="en-US" sz="1400">
                          <a:effectLst/>
                        </a:rPr>
                        <a:t>Banner ads, search ads, paid listings, pay-per-click links, etc.</a:t>
                      </a:r>
                      <a:endParaRPr lang="en-US" sz="14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Highly segmented audiences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Highly measurable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Low cost per impression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Immediacy; link to interests, behavior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Click-thru and code allow further interaction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>
                          <a:effectLst/>
                        </a:rPr>
                        <a:t>Timing flexibility</a:t>
                      </a:r>
                      <a:endParaRPr lang="en-US" sz="14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tc>
                  <a:txBody>
                    <a:bodyPr/>
                    <a:lstStyle/>
                    <a:p>
                      <a:pPr marL="342900" marR="0" lvl="0" indent="-3429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High clutter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Short-lived impression</a:t>
                      </a:r>
                    </a:p>
                    <a:p>
                      <a:pPr marL="342900" marR="0" lvl="0" indent="-342900" fontAlgn="base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en-US" sz="1400" dirty="0">
                          <a:effectLst/>
                        </a:rPr>
                        <a:t>Somewhat less flexibility in size, format</a:t>
                      </a:r>
                      <a:endParaRPr lang="en-US" sz="1400" dirty="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8536" marR="58536" marT="0" marB="0"/>
                </a:tc>
                <a:extLst>
                  <a:ext uri="{0D108BD9-81ED-4DB2-BD59-A6C34878D82A}">
                    <a16:rowId xmlns:a16="http://schemas.microsoft.com/office/drawing/2014/main" val="9374828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1351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159E74-4D44-466B-A8EA-B124E6F8D8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Purpose of public relations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C79583E-D54F-4E75-8FD6-8F01EE42356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Build and maintain a positive image</a:t>
            </a:r>
          </a:p>
          <a:p>
            <a:r>
              <a:rPr lang="en-US" dirty="0"/>
              <a:t>To create positive associations with a product, service, brand, or organization</a:t>
            </a:r>
          </a:p>
          <a:p>
            <a:r>
              <a:rPr lang="en-US" dirty="0"/>
              <a:t>Maintain good relationships with influencers—the people who strongly influence the opinions of target audiences</a:t>
            </a:r>
          </a:p>
          <a:p>
            <a:r>
              <a:rPr lang="en-US" dirty="0"/>
              <a:t>Generate goodwill among consumers, the media, and other target audiences by raising the organization’s profile</a:t>
            </a:r>
          </a:p>
          <a:p>
            <a:r>
              <a:rPr lang="en-US" dirty="0"/>
              <a:t>Stimulate demand for a product, service, idea, or organization</a:t>
            </a:r>
          </a:p>
          <a:p>
            <a:r>
              <a:rPr lang="en-US" dirty="0"/>
              <a:t>Head off critical or unfavorable media coverage</a:t>
            </a:r>
          </a:p>
        </p:txBody>
      </p:sp>
    </p:spTree>
    <p:extLst>
      <p:ext uri="{BB962C8B-B14F-4D97-AF65-F5344CB8AC3E}">
        <p14:creationId xmlns:p14="http://schemas.microsoft.com/office/powerpoint/2010/main" val="29434367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844AC5-216A-487C-8820-758D090AAB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 Techniques</a:t>
            </a: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FA1B156D-2979-42E5-B950-F739E81C92C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32440732"/>
              </p:ext>
            </p:extLst>
          </p:nvPr>
        </p:nvGraphicFramePr>
        <p:xfrm>
          <a:off x="581025" y="1943100"/>
          <a:ext cx="11029950" cy="468630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283200">
                  <a:extLst>
                    <a:ext uri="{9D8B030D-6E8A-4147-A177-3AD203B41FA5}">
                      <a16:colId xmlns:a16="http://schemas.microsoft.com/office/drawing/2014/main" val="4045562728"/>
                    </a:ext>
                  </a:extLst>
                </a:gridCol>
                <a:gridCol w="4167115">
                  <a:extLst>
                    <a:ext uri="{9D8B030D-6E8A-4147-A177-3AD203B41FA5}">
                      <a16:colId xmlns:a16="http://schemas.microsoft.com/office/drawing/2014/main" val="3609247386"/>
                    </a:ext>
                  </a:extLst>
                </a:gridCol>
                <a:gridCol w="4579635">
                  <a:extLst>
                    <a:ext uri="{9D8B030D-6E8A-4147-A177-3AD203B41FA5}">
                      <a16:colId xmlns:a16="http://schemas.microsoft.com/office/drawing/2014/main" val="3569185753"/>
                    </a:ext>
                  </a:extLst>
                </a:gridCol>
              </a:tblGrid>
              <a:tr h="298925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Public Relations Technique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Role and Description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Examples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47478322"/>
                  </a:ext>
                </a:extLst>
              </a:tr>
              <a:tr h="626768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Media Relations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Generate positive news coverage about the organization, its products, services, people, and activities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Press release, press kit, and interview leading to a news article about a new product launch; press conference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309550393"/>
                  </a:ext>
                </a:extLst>
              </a:tr>
              <a:tr h="626768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Influencer/Analyst Relations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Maintain strong, beneficial relationships with individuals who are thought leaders for a market or segment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Product review published by a renowned blogger; company profile by an industry analyst; celebrity endorsement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924592804"/>
                  </a:ext>
                </a:extLst>
              </a:tr>
              <a:tr h="626768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Publications and Thought Leadership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Provide information about the organization, showcase its expertise and competitive advantages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Organization’s annual report; newsletters; white papers focused on research and development; video case study about a successful customer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34708808"/>
                  </a:ext>
                </a:extLst>
              </a:tr>
              <a:tr h="626768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Events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Engage with a community to present information and an interactive “live” experience with a product, service, organization or brand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User conference; presentation of a keynote address; day-of-community-service event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14936540"/>
                  </a:ext>
                </a:extLst>
              </a:tr>
              <a:tr h="626768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Sponsorships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Raise the profile of an organization by affiliating it with specific causes or activities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Co-sponsoring an industry conference; sponsoring a sports team; sponsoring a race to benefit a charity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444378759"/>
                  </a:ext>
                </a:extLst>
              </a:tr>
              <a:tr h="626768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Award Programs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Generate recognition for excellence within the organization and/or among customers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Winning an industry “product of the year” award; nominating customer for an outstanding achievement award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35817052"/>
                  </a:ext>
                </a:extLst>
              </a:tr>
              <a:tr h="626768"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Crisis Management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Manage perceptions and contain concerns in the face of an emergency situation</a:t>
                      </a:r>
                      <a:endParaRPr lang="en-US" sz="120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Oversee customer communication during a service outage or a product recall; execute action plan associated with an environmental disaster</a:t>
                      </a:r>
                      <a:endParaRPr lang="en-US" sz="1200" dirty="0">
                        <a:effectLst/>
                        <a:latin typeface="Gill Sans MT" panose="020B0502020104020203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9606855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954735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B726EE-7B2D-4395-839D-BE28E971A4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Sales promotion techniques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E5EE91B-A303-44D3-9D22-45334ECC31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Samples</a:t>
            </a:r>
          </a:p>
          <a:p>
            <a:r>
              <a:rPr lang="en-US" dirty="0"/>
              <a:t>Coupons</a:t>
            </a:r>
          </a:p>
          <a:p>
            <a:r>
              <a:rPr lang="en-US" dirty="0"/>
              <a:t>Point of purchase displays</a:t>
            </a:r>
          </a:p>
          <a:p>
            <a:r>
              <a:rPr lang="en-US" dirty="0"/>
              <a:t>Premiums</a:t>
            </a:r>
          </a:p>
          <a:p>
            <a:r>
              <a:rPr lang="en-US" dirty="0"/>
              <a:t>Contents</a:t>
            </a:r>
          </a:p>
          <a:p>
            <a:r>
              <a:rPr lang="en-US" dirty="0"/>
              <a:t>Loyalty programs</a:t>
            </a:r>
          </a:p>
          <a:p>
            <a:r>
              <a:rPr lang="en-US" dirty="0"/>
              <a:t>Rebates</a:t>
            </a:r>
          </a:p>
        </p:txBody>
      </p:sp>
    </p:spTree>
    <p:extLst>
      <p:ext uri="{BB962C8B-B14F-4D97-AF65-F5344CB8AC3E}">
        <p14:creationId xmlns:p14="http://schemas.microsoft.com/office/powerpoint/2010/main" val="41627775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77A294-301B-4CBD-80C8-54B219E08D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Conditions that favor Personal selling</a:t>
            </a: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74045ED5-CF79-4911-A2D0-9EEC4F99A9F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16507111"/>
              </p:ext>
            </p:extLst>
          </p:nvPr>
        </p:nvGraphicFramePr>
        <p:xfrm>
          <a:off x="581025" y="2181225"/>
          <a:ext cx="11029950" cy="36782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15856086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05D2F6-724F-0D68-8F61-15BFFF1F54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19F61F-DA93-C671-6562-F49A89D44E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05435" indent="-305435"/>
            <a:r>
              <a:rPr lang="en-US" dirty="0">
                <a:ea typeface="+mn-lt"/>
                <a:cs typeface="+mn-lt"/>
              </a:rPr>
              <a:t>CC BY-NC-SA</a:t>
            </a:r>
          </a:p>
          <a:p>
            <a:pPr marL="305435" indent="-305435"/>
            <a:r>
              <a:rPr lang="en-US" dirty="0">
                <a:ea typeface="+mn-lt"/>
                <a:cs typeface="+mn-lt"/>
              </a:rPr>
              <a:t>These materials have been adapted from the following OER resources:</a:t>
            </a:r>
          </a:p>
          <a:p>
            <a:pPr marL="305435" indent="-305435"/>
            <a:r>
              <a:rPr lang="en-US" dirty="0">
                <a:ea typeface="+mn-lt"/>
                <a:cs typeface="+mn-lt"/>
              </a:rPr>
              <a:t>Launch! Advertising and Promotion in Real Time by Solomon et al. 2009: </a:t>
            </a:r>
            <a:r>
              <a:rPr lang="en-US" u="sng" dirty="0">
                <a:ea typeface="+mn-lt"/>
                <a:cs typeface="+mn-lt"/>
                <a:hlinkClick r:id="rId2"/>
              </a:rPr>
              <a:t>https://open.umn.edu/opentextbooks/textbooks/launch-advertising-and-promotion-in-real-time</a:t>
            </a:r>
            <a:endParaRPr lang="en-US">
              <a:ea typeface="+mn-lt"/>
              <a:cs typeface="+mn-lt"/>
            </a:endParaRPr>
          </a:p>
          <a:p>
            <a:pPr marL="305435" indent="-305435"/>
            <a:r>
              <a:rPr lang="en-US" dirty="0">
                <a:ea typeface="+mn-lt"/>
                <a:cs typeface="+mn-lt"/>
              </a:rPr>
              <a:t>Principles of Marketing by Lumen Learning </a:t>
            </a:r>
            <a:r>
              <a:rPr lang="en-US" u="sng" dirty="0">
                <a:ea typeface="+mn-lt"/>
                <a:cs typeface="+mn-lt"/>
                <a:hlinkClick r:id="rId3"/>
              </a:rPr>
              <a:t>https://courses.lumenlearning.com/waymakerintromarketingxmasterfall2016/</a:t>
            </a:r>
            <a:endParaRPr lang="en-US">
              <a:ea typeface="+mn-lt"/>
              <a:cs typeface="+mn-lt"/>
            </a:endParaRPr>
          </a:p>
          <a:p>
            <a:pPr marL="305435" indent="-305435"/>
            <a:r>
              <a:rPr lang="en-US" dirty="0">
                <a:ea typeface="+mn-lt"/>
                <a:cs typeface="+mn-lt"/>
              </a:rPr>
              <a:t>Introduction to Marketing by USG </a:t>
            </a:r>
            <a:r>
              <a:rPr lang="en-US" dirty="0" err="1">
                <a:ea typeface="+mn-lt"/>
                <a:cs typeface="+mn-lt"/>
              </a:rPr>
              <a:t>Ecore</a:t>
            </a:r>
            <a:r>
              <a:rPr lang="en-US" dirty="0">
                <a:ea typeface="+mn-lt"/>
                <a:cs typeface="+mn-lt"/>
              </a:rPr>
              <a:t> </a:t>
            </a:r>
            <a:r>
              <a:rPr lang="en-US" u="sng" dirty="0">
                <a:ea typeface="+mn-lt"/>
                <a:cs typeface="+mn-lt"/>
                <a:hlinkClick r:id="rId4"/>
              </a:rPr>
              <a:t>https://go.view.usg.edu/d2l/home/2366486</a:t>
            </a:r>
            <a:r>
              <a:rPr lang="en-US" dirty="0">
                <a:ea typeface="+mn-lt"/>
                <a:cs typeface="+mn-lt"/>
              </a:rPr>
              <a:t> </a:t>
            </a:r>
          </a:p>
          <a:p>
            <a:pPr marL="305435" indent="-305435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91849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">
  <a:themeElements>
    <a:clrScheme name="Dividend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4D1434"/>
      </a:accent1>
      <a:accent2>
        <a:srgbClr val="903163"/>
      </a:accent2>
      <a:accent3>
        <a:srgbClr val="B2324B"/>
      </a:accent3>
      <a:accent4>
        <a:srgbClr val="969FA7"/>
      </a:accent4>
      <a:accent5>
        <a:srgbClr val="66B1CE"/>
      </a:accent5>
      <a:accent6>
        <a:srgbClr val="40619D"/>
      </a:accent6>
      <a:hlink>
        <a:srgbClr val="828282"/>
      </a:hlink>
      <a:folHlink>
        <a:srgbClr val="A5A5A5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C21699FF-00E4-43C8-BBCC-D7E5536C3717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222C76DF9BD8349B0CA3C9A1AA4C548" ma:contentTypeVersion="114" ma:contentTypeDescription="Create a new document." ma:contentTypeScope="" ma:versionID="ebbe6952ede08d8fe1d1f3781a6e1e4c">
  <xsd:schema xmlns:xsd="http://www.w3.org/2001/XMLSchema" xmlns:xs="http://www.w3.org/2001/XMLSchema" xmlns:p="http://schemas.microsoft.com/office/2006/metadata/properties" xmlns:ns3="http://schemas.microsoft.com/sharepoint/v4" xmlns:ns4="9fff0862-dda6-4fd7-9437-296e7a0fcd45" xmlns:ns5="7dcc4a76-b6f0-4a5c-8242-557922f7abb0" targetNamespace="http://schemas.microsoft.com/office/2006/metadata/properties" ma:root="true" ma:fieldsID="3dff166ea1113a071c9f8af58a3a099c" ns3:_="" ns4:_="" ns5:_="">
    <xsd:import namespace="http://schemas.microsoft.com/sharepoint/v4"/>
    <xsd:import namespace="9fff0862-dda6-4fd7-9437-296e7a0fcd45"/>
    <xsd:import namespace="7dcc4a76-b6f0-4a5c-8242-557922f7abb0"/>
    <xsd:element name="properties">
      <xsd:complexType>
        <xsd:sequence>
          <xsd:element name="documentManagement">
            <xsd:complexType>
              <xsd:all>
                <xsd:element ref="ns3:IconOverlay" minOccurs="0"/>
                <xsd:element ref="ns4:MediaServiceMetadata" minOccurs="0"/>
                <xsd:element ref="ns4:MediaServiceFastMetadata" minOccurs="0"/>
                <xsd:element ref="ns4:MediaServiceAutoTags" minOccurs="0"/>
                <xsd:element ref="ns4:MediaServiceDateTaken" minOccurs="0"/>
                <xsd:element ref="ns5:SharedWithUsers" minOccurs="0"/>
                <xsd:element ref="ns5:SharedWithDetails" minOccurs="0"/>
                <xsd:element ref="ns4:MediaServiceOCR" minOccurs="0"/>
                <xsd:element ref="ns4:MediaServiceEventHashCode" minOccurs="0"/>
                <xsd:element ref="ns4:MediaServiceGenerationTime" minOccurs="0"/>
                <xsd:element ref="ns4:MediaServiceLocation" minOccurs="0"/>
                <xsd:element ref="ns4:MediaServiceAutoKeyPoints" minOccurs="0"/>
                <xsd:element ref="ns4:MediaServiceKeyPoints" minOccurs="0"/>
                <xsd:element ref="ns4:lcf76f155ced4ddcb4097134ff3c332f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4" elementFormDefault="qualified">
    <xsd:import namespace="http://schemas.microsoft.com/office/2006/documentManagement/types"/>
    <xsd:import namespace="http://schemas.microsoft.com/office/infopath/2007/PartnerControls"/>
    <xsd:element name="IconOverlay" ma:index="9" nillable="true" ma:displayName="IconOverlay" ma:hidden="true" ma:internalName="IconOverlay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fff0862-dda6-4fd7-9437-296e7a0fcd4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AutoTags" ma:index="12" nillable="true" ma:displayName="MediaServiceAutoTags" ma:description="" ma:internalName="MediaServiceAutoTags" ma:readOnly="true">
      <xsd:simpleType>
        <xsd:restriction base="dms:Text"/>
      </xsd:simpleType>
    </xsd:element>
    <xsd:element name="MediaServiceDateTaken" ma:index="13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OCR" ma:index="16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ServiceAutoKeyPoints" ma:index="2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lcf76f155ced4ddcb4097134ff3c332f" ma:index="23" nillable="true" ma:taxonomy="true" ma:internalName="lcf76f155ced4ddcb4097134ff3c332f" ma:taxonomyFieldName="MediaServiceImageTags" ma:displayName="Image Tags" ma:readOnly="false" ma:fieldId="{5cf76f15-5ced-4ddc-b409-7134ff3c332f}" ma:taxonomyMulti="true" ma:sspId="3f0ecd7d-7305-47a7-acb2-43d943ef900d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dcc4a76-b6f0-4a5c-8242-557922f7abb0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 ma:index="8" ma:displayName="Keywords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DF71C55-E147-4982-86BF-AF42A26BF206}"/>
</file>

<file path=customXml/itemProps2.xml><?xml version="1.0" encoding="utf-8"?>
<ds:datastoreItem xmlns:ds="http://schemas.openxmlformats.org/officeDocument/2006/customXml" ds:itemID="{0FC66760-A879-43D4-943D-8F9B548E9BF0}"/>
</file>

<file path=docProps/app.xml><?xml version="1.0" encoding="utf-8"?>
<Properties xmlns="http://schemas.openxmlformats.org/officeDocument/2006/extended-properties" xmlns:vt="http://schemas.openxmlformats.org/officeDocument/2006/docPropsVTypes">
  <Template>Dividend</Template>
  <TotalTime>1228</TotalTime>
  <Words>966</Words>
  <Application>Microsoft Office PowerPoint</Application>
  <PresentationFormat>Widescreen</PresentationFormat>
  <Paragraphs>135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Dividend</vt:lpstr>
      <vt:lpstr>Module 4 – promotional mix</vt:lpstr>
      <vt:lpstr>PowerPoint Presentation</vt:lpstr>
      <vt:lpstr>Functions of advertising</vt:lpstr>
      <vt:lpstr>PowerPoint Presentation</vt:lpstr>
      <vt:lpstr>The Purpose of public relations</vt:lpstr>
      <vt:lpstr>PR Techniques</vt:lpstr>
      <vt:lpstr>Sales promotion techniques</vt:lpstr>
      <vt:lpstr>Conditions that favor Personal selling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Module 1</dc:title>
  <dc:creator>Agnieszka Chwialkowska</dc:creator>
  <cp:lastModifiedBy>Agnieszka</cp:lastModifiedBy>
  <cp:revision>68</cp:revision>
  <dcterms:created xsi:type="dcterms:W3CDTF">2022-07-14T21:09:38Z</dcterms:created>
  <dcterms:modified xsi:type="dcterms:W3CDTF">2023-02-01T15:51:15Z</dcterms:modified>
</cp:coreProperties>
</file>

<file path=docProps/thumbnail.jpeg>
</file>